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4" r:id="rId4"/>
  </p:sldMasterIdLst>
  <p:notesMasterIdLst>
    <p:notesMasterId r:id="rId41"/>
  </p:notesMasterIdLst>
  <p:handoutMasterIdLst>
    <p:handoutMasterId r:id="rId42"/>
  </p:handoutMasterIdLst>
  <p:sldIdLst>
    <p:sldId id="256" r:id="rId5"/>
    <p:sldId id="285" r:id="rId6"/>
    <p:sldId id="284" r:id="rId7"/>
    <p:sldId id="286" r:id="rId8"/>
    <p:sldId id="287" r:id="rId9"/>
    <p:sldId id="281" r:id="rId10"/>
    <p:sldId id="289" r:id="rId11"/>
    <p:sldId id="298" r:id="rId12"/>
    <p:sldId id="299" r:id="rId13"/>
    <p:sldId id="300" r:id="rId14"/>
    <p:sldId id="302" r:id="rId15"/>
    <p:sldId id="303" r:id="rId16"/>
    <p:sldId id="290" r:id="rId17"/>
    <p:sldId id="304" r:id="rId18"/>
    <p:sldId id="305" r:id="rId19"/>
    <p:sldId id="306" r:id="rId20"/>
    <p:sldId id="291" r:id="rId21"/>
    <p:sldId id="307" r:id="rId22"/>
    <p:sldId id="308" r:id="rId23"/>
    <p:sldId id="292" r:id="rId24"/>
    <p:sldId id="293" r:id="rId25"/>
    <p:sldId id="309" r:id="rId26"/>
    <p:sldId id="310" r:id="rId27"/>
    <p:sldId id="311" r:id="rId28"/>
    <p:sldId id="322" r:id="rId29"/>
    <p:sldId id="312" r:id="rId30"/>
    <p:sldId id="313" r:id="rId31"/>
    <p:sldId id="314" r:id="rId32"/>
    <p:sldId id="316" r:id="rId33"/>
    <p:sldId id="317" r:id="rId34"/>
    <p:sldId id="318" r:id="rId35"/>
    <p:sldId id="294" r:id="rId36"/>
    <p:sldId id="319" r:id="rId37"/>
    <p:sldId id="320" r:id="rId38"/>
    <p:sldId id="321" r:id="rId39"/>
    <p:sldId id="266" r:id="rId40"/>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CRS slides" id="{C7F0B551-492B-DC42-8FF3-EFAE171BB86C}">
          <p14:sldIdLst>
            <p14:sldId id="256"/>
            <p14:sldId id="285"/>
            <p14:sldId id="284"/>
            <p14:sldId id="286"/>
            <p14:sldId id="287"/>
            <p14:sldId id="281"/>
            <p14:sldId id="289"/>
            <p14:sldId id="298"/>
            <p14:sldId id="299"/>
            <p14:sldId id="300"/>
            <p14:sldId id="302"/>
            <p14:sldId id="303"/>
            <p14:sldId id="290"/>
            <p14:sldId id="304"/>
            <p14:sldId id="305"/>
            <p14:sldId id="306"/>
            <p14:sldId id="291"/>
            <p14:sldId id="307"/>
            <p14:sldId id="308"/>
            <p14:sldId id="292"/>
            <p14:sldId id="293"/>
            <p14:sldId id="309"/>
            <p14:sldId id="310"/>
            <p14:sldId id="311"/>
            <p14:sldId id="322"/>
            <p14:sldId id="312"/>
            <p14:sldId id="313"/>
            <p14:sldId id="314"/>
            <p14:sldId id="316"/>
            <p14:sldId id="317"/>
            <p14:sldId id="318"/>
            <p14:sldId id="294"/>
            <p14:sldId id="319"/>
            <p14:sldId id="320"/>
            <p14:sldId id="321"/>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5FEB35-0A6E-609F-025E-25801BB02E09}" name="O'Donnell, Paul" initials="OP" userId="S::paul.odonnell@crs.org::7fae742d-dc24-42a2-9e8a-b5339271838e" providerId="AD"/>
  <p188:author id="{80CC3749-2394-A7F9-B76C-035AE642AD65}" name="Cindy Kelley" initials="CK" userId="65943f8a78920b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327"/>
  </p:normalViewPr>
  <p:slideViewPr>
    <p:cSldViewPr snapToGrid="0" snapToObjects="1">
      <p:cViewPr varScale="1">
        <p:scale>
          <a:sx n="128" d="100"/>
          <a:sy n="128" d="100"/>
        </p:scale>
        <p:origin x="520"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28" d="100"/>
          <a:sy n="128" d="100"/>
        </p:scale>
        <p:origin x="508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DF1F17-5D0B-A104-DADA-88082EDBE0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FEABB8-E548-4DE1-A9F9-325E6C65A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1A782-6163-8F45-96E1-193D693A2582}" type="datetimeFigureOut">
              <a:rPr lang="en-US" smtClean="0"/>
              <a:t>11/25/25</a:t>
            </a:fld>
            <a:endParaRPr lang="en-US"/>
          </a:p>
        </p:txBody>
      </p:sp>
      <p:sp>
        <p:nvSpPr>
          <p:cNvPr id="4" name="Footer Placeholder 3">
            <a:extLst>
              <a:ext uri="{FF2B5EF4-FFF2-40B4-BE49-F238E27FC236}">
                <a16:creationId xmlns:a16="http://schemas.microsoft.com/office/drawing/2014/main" id="{4D2570FB-BE2E-86DD-74E7-762AC0810D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3FFED0-A3FF-8FF2-FF86-C7BDCE045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6D1F18-89B5-5B44-B559-822891B6F688}" type="slidenum">
              <a:rPr lang="en-US" smtClean="0"/>
              <a:t>‹#›</a:t>
            </a:fld>
            <a:endParaRPr lang="en-US"/>
          </a:p>
        </p:txBody>
      </p:sp>
    </p:spTree>
    <p:extLst>
      <p:ext uri="{BB962C8B-B14F-4D97-AF65-F5344CB8AC3E}">
        <p14:creationId xmlns:p14="http://schemas.microsoft.com/office/powerpoint/2010/main" val="3682435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F44C2-2B48-2440-B91F-9AA6981E740C}" type="datetimeFigureOut">
              <a:rPr lang="en-US" smtClean="0"/>
              <a:t>11/25/25</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7AE1-64B2-544E-9109-A75612B0A115}" type="slidenum">
              <a:rPr lang="en-US" smtClean="0"/>
              <a:t>‹#›</a:t>
            </a:fld>
            <a:endParaRPr lang="en-US"/>
          </a:p>
        </p:txBody>
      </p:sp>
    </p:spTree>
    <p:extLst>
      <p:ext uri="{BB962C8B-B14F-4D97-AF65-F5344CB8AC3E}">
        <p14:creationId xmlns:p14="http://schemas.microsoft.com/office/powerpoint/2010/main" val="29559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solidFill>
                  <a:srgbClr val="E3E3E3"/>
                </a:solidFill>
                <a:effectLst/>
                <a:highlight>
                  <a:srgbClr val="131314"/>
                </a:highlight>
                <a:latin typeface="Google Sans"/>
              </a:rPr>
              <a:t>Steps 1 to 4 are completed</a:t>
            </a:r>
          </a:p>
          <a:p>
            <a:pPr marL="171450" indent="-171450" algn="l">
              <a:buFont typeface="Arial" panose="020B0604020202020204" pitchFamily="34" charset="0"/>
              <a:buChar char="•"/>
            </a:pPr>
            <a:r>
              <a:rPr lang="en-US" b="0" i="0" dirty="0">
                <a:solidFill>
                  <a:srgbClr val="E3E3E3"/>
                </a:solidFill>
                <a:effectLst/>
                <a:highlight>
                  <a:srgbClr val="131314"/>
                </a:highlight>
                <a:latin typeface="Google Sans"/>
              </a:rPr>
              <a:t>And we are now on step 5</a:t>
            </a:r>
          </a:p>
        </p:txBody>
      </p:sp>
      <p:sp>
        <p:nvSpPr>
          <p:cNvPr id="4" name="Slide Number Placeholder 3"/>
          <p:cNvSpPr>
            <a:spLocks noGrp="1"/>
          </p:cNvSpPr>
          <p:nvPr>
            <p:ph type="sldNum" sz="quarter" idx="5"/>
          </p:nvPr>
        </p:nvSpPr>
        <p:spPr/>
        <p:txBody>
          <a:bodyPr/>
          <a:lstStyle/>
          <a:p>
            <a:fld id="{3CF7E6EE-BC7F-496E-BBEA-718A6B7FE312}" type="slidenum">
              <a:rPr lang="en-KE" smtClean="0"/>
              <a:t>6</a:t>
            </a:fld>
            <a:endParaRPr lang="en-KE"/>
          </a:p>
        </p:txBody>
      </p:sp>
    </p:spTree>
    <p:extLst>
      <p:ext uri="{BB962C8B-B14F-4D97-AF65-F5344CB8AC3E}">
        <p14:creationId xmlns:p14="http://schemas.microsoft.com/office/powerpoint/2010/main" val="359583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purposes of our discussion</a:t>
            </a:r>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16</a:t>
            </a:fld>
            <a:endParaRPr lang="en-KE"/>
          </a:p>
        </p:txBody>
      </p:sp>
    </p:spTree>
    <p:extLst>
      <p:ext uri="{BB962C8B-B14F-4D97-AF65-F5344CB8AC3E}">
        <p14:creationId xmlns:p14="http://schemas.microsoft.com/office/powerpoint/2010/main" val="298719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17</a:t>
            </a:fld>
            <a:endParaRPr lang="en-KE"/>
          </a:p>
        </p:txBody>
      </p:sp>
    </p:spTree>
    <p:extLst>
      <p:ext uri="{BB962C8B-B14F-4D97-AF65-F5344CB8AC3E}">
        <p14:creationId xmlns:p14="http://schemas.microsoft.com/office/powerpoint/2010/main" val="198778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18</a:t>
            </a:fld>
            <a:endParaRPr lang="en-KE"/>
          </a:p>
        </p:txBody>
      </p:sp>
    </p:spTree>
    <p:extLst>
      <p:ext uri="{BB962C8B-B14F-4D97-AF65-F5344CB8AC3E}">
        <p14:creationId xmlns:p14="http://schemas.microsoft.com/office/powerpoint/2010/main" val="213849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19</a:t>
            </a:fld>
            <a:endParaRPr lang="en-KE"/>
          </a:p>
        </p:txBody>
      </p:sp>
    </p:spTree>
    <p:extLst>
      <p:ext uri="{BB962C8B-B14F-4D97-AF65-F5344CB8AC3E}">
        <p14:creationId xmlns:p14="http://schemas.microsoft.com/office/powerpoint/2010/main" val="96911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20</a:t>
            </a:fld>
            <a:endParaRPr lang="en-KE"/>
          </a:p>
        </p:txBody>
      </p:sp>
    </p:spTree>
    <p:extLst>
      <p:ext uri="{BB962C8B-B14F-4D97-AF65-F5344CB8AC3E}">
        <p14:creationId xmlns:p14="http://schemas.microsoft.com/office/powerpoint/2010/main" val="290000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21</a:t>
            </a:fld>
            <a:endParaRPr lang="en-KE"/>
          </a:p>
        </p:txBody>
      </p:sp>
    </p:spTree>
    <p:extLst>
      <p:ext uri="{BB962C8B-B14F-4D97-AF65-F5344CB8AC3E}">
        <p14:creationId xmlns:p14="http://schemas.microsoft.com/office/powerpoint/2010/main" val="223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22</a:t>
            </a:fld>
            <a:endParaRPr lang="en-KE"/>
          </a:p>
        </p:txBody>
      </p:sp>
    </p:spTree>
    <p:extLst>
      <p:ext uri="{BB962C8B-B14F-4D97-AF65-F5344CB8AC3E}">
        <p14:creationId xmlns:p14="http://schemas.microsoft.com/office/powerpoint/2010/main" val="3975499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23</a:t>
            </a:fld>
            <a:endParaRPr lang="en-KE"/>
          </a:p>
        </p:txBody>
      </p:sp>
    </p:spTree>
    <p:extLst>
      <p:ext uri="{BB962C8B-B14F-4D97-AF65-F5344CB8AC3E}">
        <p14:creationId xmlns:p14="http://schemas.microsoft.com/office/powerpoint/2010/main" val="3134843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E3E3E3"/>
              </a:solidFill>
              <a:effectLst/>
              <a:highlight>
                <a:srgbClr val="131314"/>
              </a:highlight>
              <a:latin typeface="Google Sans"/>
            </a:endParaRPr>
          </a:p>
        </p:txBody>
      </p:sp>
      <p:sp>
        <p:nvSpPr>
          <p:cNvPr id="4" name="Slide Number Placeholder 3"/>
          <p:cNvSpPr>
            <a:spLocks noGrp="1"/>
          </p:cNvSpPr>
          <p:nvPr>
            <p:ph type="sldNum" sz="quarter" idx="5"/>
          </p:nvPr>
        </p:nvSpPr>
        <p:spPr/>
        <p:txBody>
          <a:bodyPr/>
          <a:lstStyle/>
          <a:p>
            <a:fld id="{3CF7E6EE-BC7F-496E-BBEA-718A6B7FE312}" type="slidenum">
              <a:rPr lang="en-KE" smtClean="0"/>
              <a:t>24</a:t>
            </a:fld>
            <a:endParaRPr lang="en-KE"/>
          </a:p>
        </p:txBody>
      </p:sp>
    </p:spTree>
    <p:extLst>
      <p:ext uri="{BB962C8B-B14F-4D97-AF65-F5344CB8AC3E}">
        <p14:creationId xmlns:p14="http://schemas.microsoft.com/office/powerpoint/2010/main" val="92035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75490-7C24-A4E2-9A27-64D0907E3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1B54A-25B0-16D4-0150-71C4D9F75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BBA28-CBC1-FA7C-0C4B-15192A7672C9}"/>
              </a:ext>
            </a:extLst>
          </p:cNvPr>
          <p:cNvSpPr>
            <a:spLocks noGrp="1"/>
          </p:cNvSpPr>
          <p:nvPr>
            <p:ph type="body" idx="1"/>
          </p:nvPr>
        </p:nvSpPr>
        <p:spPr/>
        <p:txBody>
          <a:bodyPr/>
          <a:lstStyle/>
          <a:p>
            <a:endParaRPr lang="en-KE" dirty="0"/>
          </a:p>
        </p:txBody>
      </p:sp>
      <p:sp>
        <p:nvSpPr>
          <p:cNvPr id="4" name="Slide Number Placeholder 3">
            <a:extLst>
              <a:ext uri="{FF2B5EF4-FFF2-40B4-BE49-F238E27FC236}">
                <a16:creationId xmlns:a16="http://schemas.microsoft.com/office/drawing/2014/main" id="{DAC67CDB-6344-E1C2-D0C6-9E3195BD9EC9}"/>
              </a:ext>
            </a:extLst>
          </p:cNvPr>
          <p:cNvSpPr>
            <a:spLocks noGrp="1"/>
          </p:cNvSpPr>
          <p:nvPr>
            <p:ph type="sldNum" sz="quarter" idx="5"/>
          </p:nvPr>
        </p:nvSpPr>
        <p:spPr/>
        <p:txBody>
          <a:bodyPr/>
          <a:lstStyle/>
          <a:p>
            <a:fld id="{3CF7E6EE-BC7F-496E-BBEA-718A6B7FE312}" type="slidenum">
              <a:rPr lang="en-KE" smtClean="0"/>
              <a:t>25</a:t>
            </a:fld>
            <a:endParaRPr lang="en-KE"/>
          </a:p>
        </p:txBody>
      </p:sp>
    </p:spTree>
    <p:extLst>
      <p:ext uri="{BB962C8B-B14F-4D97-AF65-F5344CB8AC3E}">
        <p14:creationId xmlns:p14="http://schemas.microsoft.com/office/powerpoint/2010/main" val="84819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7</a:t>
            </a:fld>
            <a:endParaRPr lang="en-KE"/>
          </a:p>
        </p:txBody>
      </p:sp>
    </p:spTree>
    <p:extLst>
      <p:ext uri="{BB962C8B-B14F-4D97-AF65-F5344CB8AC3E}">
        <p14:creationId xmlns:p14="http://schemas.microsoft.com/office/powerpoint/2010/main" val="3840115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26</a:t>
            </a:fld>
            <a:endParaRPr lang="en-KE"/>
          </a:p>
        </p:txBody>
      </p:sp>
    </p:spTree>
    <p:extLst>
      <p:ext uri="{BB962C8B-B14F-4D97-AF65-F5344CB8AC3E}">
        <p14:creationId xmlns:p14="http://schemas.microsoft.com/office/powerpoint/2010/main" val="204948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27</a:t>
            </a:fld>
            <a:endParaRPr lang="en-KE"/>
          </a:p>
        </p:txBody>
      </p:sp>
    </p:spTree>
    <p:extLst>
      <p:ext uri="{BB962C8B-B14F-4D97-AF65-F5344CB8AC3E}">
        <p14:creationId xmlns:p14="http://schemas.microsoft.com/office/powerpoint/2010/main" val="2706535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28</a:t>
            </a:fld>
            <a:endParaRPr lang="en-KE"/>
          </a:p>
        </p:txBody>
      </p:sp>
    </p:spTree>
    <p:extLst>
      <p:ext uri="{BB962C8B-B14F-4D97-AF65-F5344CB8AC3E}">
        <p14:creationId xmlns:p14="http://schemas.microsoft.com/office/powerpoint/2010/main" val="865715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sz="1000" dirty="0"/>
          </a:p>
        </p:txBody>
      </p:sp>
      <p:sp>
        <p:nvSpPr>
          <p:cNvPr id="4" name="Slide Number Placeholder 3"/>
          <p:cNvSpPr>
            <a:spLocks noGrp="1"/>
          </p:cNvSpPr>
          <p:nvPr>
            <p:ph type="sldNum" sz="quarter" idx="5"/>
          </p:nvPr>
        </p:nvSpPr>
        <p:spPr/>
        <p:txBody>
          <a:bodyPr/>
          <a:lstStyle/>
          <a:p>
            <a:fld id="{3CF7E6EE-BC7F-496E-BBEA-718A6B7FE312}" type="slidenum">
              <a:rPr lang="en-KE" smtClean="0"/>
              <a:t>29</a:t>
            </a:fld>
            <a:endParaRPr lang="en-KE"/>
          </a:p>
        </p:txBody>
      </p:sp>
    </p:spTree>
    <p:extLst>
      <p:ext uri="{BB962C8B-B14F-4D97-AF65-F5344CB8AC3E}">
        <p14:creationId xmlns:p14="http://schemas.microsoft.com/office/powerpoint/2010/main" val="1743064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sz="1000" dirty="0"/>
          </a:p>
        </p:txBody>
      </p:sp>
      <p:sp>
        <p:nvSpPr>
          <p:cNvPr id="4" name="Slide Number Placeholder 3"/>
          <p:cNvSpPr>
            <a:spLocks noGrp="1"/>
          </p:cNvSpPr>
          <p:nvPr>
            <p:ph type="sldNum" sz="quarter" idx="5"/>
          </p:nvPr>
        </p:nvSpPr>
        <p:spPr/>
        <p:txBody>
          <a:bodyPr/>
          <a:lstStyle/>
          <a:p>
            <a:fld id="{3CF7E6EE-BC7F-496E-BBEA-718A6B7FE312}" type="slidenum">
              <a:rPr lang="en-KE" smtClean="0"/>
              <a:t>30</a:t>
            </a:fld>
            <a:endParaRPr lang="en-KE"/>
          </a:p>
        </p:txBody>
      </p:sp>
    </p:spTree>
    <p:extLst>
      <p:ext uri="{BB962C8B-B14F-4D97-AF65-F5344CB8AC3E}">
        <p14:creationId xmlns:p14="http://schemas.microsoft.com/office/powerpoint/2010/main" val="66073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sz="1000" dirty="0"/>
          </a:p>
        </p:txBody>
      </p:sp>
      <p:sp>
        <p:nvSpPr>
          <p:cNvPr id="4" name="Slide Number Placeholder 3"/>
          <p:cNvSpPr>
            <a:spLocks noGrp="1"/>
          </p:cNvSpPr>
          <p:nvPr>
            <p:ph type="sldNum" sz="quarter" idx="5"/>
          </p:nvPr>
        </p:nvSpPr>
        <p:spPr/>
        <p:txBody>
          <a:bodyPr/>
          <a:lstStyle/>
          <a:p>
            <a:fld id="{3CF7E6EE-BC7F-496E-BBEA-718A6B7FE312}" type="slidenum">
              <a:rPr lang="en-KE" smtClean="0"/>
              <a:t>31</a:t>
            </a:fld>
            <a:endParaRPr lang="en-KE"/>
          </a:p>
        </p:txBody>
      </p:sp>
    </p:spTree>
    <p:extLst>
      <p:ext uri="{BB962C8B-B14F-4D97-AF65-F5344CB8AC3E}">
        <p14:creationId xmlns:p14="http://schemas.microsoft.com/office/powerpoint/2010/main" val="1619837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32</a:t>
            </a:fld>
            <a:endParaRPr lang="en-KE"/>
          </a:p>
        </p:txBody>
      </p:sp>
    </p:spTree>
    <p:extLst>
      <p:ext uri="{BB962C8B-B14F-4D97-AF65-F5344CB8AC3E}">
        <p14:creationId xmlns:p14="http://schemas.microsoft.com/office/powerpoint/2010/main" val="944254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sz="1000" dirty="0"/>
          </a:p>
        </p:txBody>
      </p:sp>
      <p:sp>
        <p:nvSpPr>
          <p:cNvPr id="4" name="Slide Number Placeholder 3"/>
          <p:cNvSpPr>
            <a:spLocks noGrp="1"/>
          </p:cNvSpPr>
          <p:nvPr>
            <p:ph type="sldNum" sz="quarter" idx="5"/>
          </p:nvPr>
        </p:nvSpPr>
        <p:spPr/>
        <p:txBody>
          <a:bodyPr/>
          <a:lstStyle/>
          <a:p>
            <a:fld id="{3CF7E6EE-BC7F-496E-BBEA-718A6B7FE312}" type="slidenum">
              <a:rPr lang="en-KE" smtClean="0"/>
              <a:t>33</a:t>
            </a:fld>
            <a:endParaRPr lang="en-KE"/>
          </a:p>
        </p:txBody>
      </p:sp>
    </p:spTree>
    <p:extLst>
      <p:ext uri="{BB962C8B-B14F-4D97-AF65-F5344CB8AC3E}">
        <p14:creationId xmlns:p14="http://schemas.microsoft.com/office/powerpoint/2010/main" val="1177523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34</a:t>
            </a:fld>
            <a:endParaRPr lang="en-KE"/>
          </a:p>
        </p:txBody>
      </p:sp>
    </p:spTree>
    <p:extLst>
      <p:ext uri="{BB962C8B-B14F-4D97-AF65-F5344CB8AC3E}">
        <p14:creationId xmlns:p14="http://schemas.microsoft.com/office/powerpoint/2010/main" val="1189369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Aptos" panose="020B0004020202020204" pitchFamily="34" charset="0"/>
                <a:ea typeface="Calibri" panose="020F0502020204030204" pitchFamily="34" charset="0"/>
                <a:cs typeface="Times New Roman" panose="02020603050405020304" pitchFamily="18" charset="0"/>
              </a:rPr>
              <a:t>A comprehensive meta-analysis comprising more than 300 studies worldwide shows that </a:t>
            </a:r>
            <a:r>
              <a:rPr lang="en-US" sz="1800" dirty="0">
                <a:effectLst/>
                <a:latin typeface="Aptos" panose="020B0004020202020204" pitchFamily="34" charset="0"/>
                <a:ea typeface="Calibri" panose="020F0502020204030204" pitchFamily="34" charset="0"/>
                <a:cs typeface="Times New Roman" panose="02020603050405020304" pitchFamily="18" charset="0"/>
              </a:rPr>
              <a:t>bringing up children in suboptimal residential care environments is harmful to their well-being. In contrast, there is robust evidence that nurturing family-based care promotes better development outcomes for children and overall public health. </a:t>
            </a:r>
            <a:endParaRPr lang="en-KE" sz="1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ptos" panose="020B0004020202020204" pitchFamily="34" charset="0"/>
                <a:ea typeface="Calibri" panose="020F0502020204030204" pitchFamily="34" charset="0"/>
                <a:cs typeface="Times New Roman" panose="02020603050405020304" pitchFamily="18" charset="0"/>
              </a:rPr>
              <a:t>In Kenya, a significant number of children are still brought up in residential care. The financial implications of continuing on this trajectory are significant. Residential care has been shown to be cost-ineffective. Estimates suggest that it can cost six to ten times as much as family and community-based alternatives, without the corresponding benefits. This stark difference underscores the urgent need to redirect funding towards more sustainable and beneficial care options like those proposed by CTWWC.</a:t>
            </a:r>
            <a:endParaRPr lang="en-KE" sz="1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ptos" panose="020B0004020202020204" pitchFamily="34" charset="0"/>
                <a:ea typeface="Calibri" panose="020F0502020204030204" pitchFamily="34" charset="0"/>
                <a:cs typeface="Times New Roman" panose="02020603050405020304" pitchFamily="18" charset="0"/>
              </a:rPr>
              <a:t>To aid this transition, CTWWC has developed two costing tools based on the demonstration work completed in three counties. These tools are designed to estimate the costs of scaling the Kafaalah model and the case management approach to reintegration. By leveraging historical financial data from CTWWC operations, these tools provide a customizable platform that allows stakeholders to project the costs of implementing these models in various regions.</a:t>
            </a:r>
            <a:endParaRPr lang="en-KE" sz="1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ptos" panose="020B0004020202020204" pitchFamily="34" charset="0"/>
                <a:ea typeface="Calibri" panose="020F0502020204030204" pitchFamily="34" charset="0"/>
                <a:cs typeface="Times New Roman" panose="02020603050405020304" pitchFamily="18" charset="0"/>
              </a:rPr>
              <a:t>Utilizing these tools, stakeholders can generate concrete evidence on the costs of the two scaling models. This evidence is crucial in advocating for investment in more nurturing, family-and community-based care. These estimates can also potentially form the basis of subsequent cost-effectiveness and cost-benefit analyses, further strengthening the evidence base. </a:t>
            </a:r>
            <a:endParaRPr lang="en-KE" sz="1800" dirty="0">
              <a:effectLst/>
              <a:latin typeface="Aptos" panose="020B0004020202020204" pitchFamily="34" charset="0"/>
              <a:ea typeface="Calibri" panose="020F0502020204030204" pitchFamily="34" charset="0"/>
              <a:cs typeface="Times New Roman" panose="02020603050405020304" pitchFamily="18" charset="0"/>
            </a:endParaRPr>
          </a:p>
          <a:p>
            <a:pPr algn="just"/>
            <a:r>
              <a:rPr lang="en-GB" sz="1800" dirty="0">
                <a:effectLst/>
                <a:latin typeface="Aptos" panose="020B0004020202020204" pitchFamily="34" charset="0"/>
                <a:ea typeface="Calibri" panose="020F0502020204030204" pitchFamily="34" charset="0"/>
                <a:cs typeface="Times New Roman" panose="02020603050405020304" pitchFamily="18" charset="0"/>
              </a:rPr>
              <a:t>Marinus H. van </a:t>
            </a:r>
            <a:r>
              <a:rPr lang="en-GB" sz="1800" dirty="0" err="1">
                <a:effectLst/>
                <a:latin typeface="Aptos" panose="020B0004020202020204" pitchFamily="34" charset="0"/>
                <a:ea typeface="Calibri" panose="020F0502020204030204" pitchFamily="34" charset="0"/>
                <a:cs typeface="Times New Roman" panose="02020603050405020304" pitchFamily="18" charset="0"/>
              </a:rPr>
              <a:t>IJzendoorn</a:t>
            </a:r>
            <a:r>
              <a:rPr lang="en-GB" sz="1800" dirty="0">
                <a:effectLst/>
                <a:latin typeface="Aptos" panose="020B0004020202020204" pitchFamily="34" charset="0"/>
                <a:ea typeface="Calibri" panose="020F0502020204030204" pitchFamily="34" charset="0"/>
                <a:cs typeface="Times New Roman" panose="02020603050405020304" pitchFamily="18" charset="0"/>
              </a:rPr>
              <a:t> et al., ‘Institutionalisation and Deinstitutionalisation of Children 1: A Systematic and Integrative Review of Evidence Regarding Effects on Development’, </a:t>
            </a:r>
            <a:r>
              <a:rPr lang="en-GB" sz="1800" i="1" dirty="0">
                <a:effectLst/>
                <a:latin typeface="Aptos" panose="020B0004020202020204" pitchFamily="34" charset="0"/>
                <a:ea typeface="Calibri" panose="020F0502020204030204" pitchFamily="34" charset="0"/>
                <a:cs typeface="Times New Roman" panose="02020603050405020304" pitchFamily="18" charset="0"/>
              </a:rPr>
              <a:t>The Lancet Psychiatry</a:t>
            </a:r>
            <a:r>
              <a:rPr lang="en-GB" sz="1800" dirty="0">
                <a:effectLst/>
                <a:latin typeface="Aptos" panose="020B0004020202020204" pitchFamily="34" charset="0"/>
                <a:ea typeface="Calibri" panose="020F0502020204030204" pitchFamily="34" charset="0"/>
                <a:cs typeface="Times New Roman" panose="02020603050405020304" pitchFamily="18" charset="0"/>
              </a:rPr>
              <a:t> 7, no. 8 (1 August 2020): 703–20, https://doi.org/10.1016/S2215-0366(19)30399-2.</a:t>
            </a:r>
            <a:endParaRPr lang="en-KE" sz="1800" dirty="0">
              <a:effectLst/>
              <a:latin typeface="Aptos" panose="020B0004020202020204" pitchFamily="34" charset="0"/>
              <a:ea typeface="Calibri" panose="020F0502020204030204" pitchFamily="34" charset="0"/>
              <a:cs typeface="Times New Roman" panose="02020603050405020304" pitchFamily="18" charset="0"/>
            </a:endParaRPr>
          </a:p>
          <a:p>
            <a:pPr algn="just"/>
            <a:r>
              <a:rPr lang="en-GB" sz="1800" dirty="0" err="1">
                <a:effectLst/>
                <a:latin typeface="Aptos" panose="020B0004020202020204" pitchFamily="34" charset="0"/>
                <a:ea typeface="Calibri" panose="020F0502020204030204" pitchFamily="34" charset="0"/>
                <a:cs typeface="Times New Roman" panose="02020603050405020304" pitchFamily="18" charset="0"/>
              </a:rPr>
              <a:t>Centers</a:t>
            </a:r>
            <a:r>
              <a:rPr lang="en-GB" sz="1800" dirty="0">
                <a:effectLst/>
                <a:latin typeface="Aptos" panose="020B0004020202020204" pitchFamily="34" charset="0"/>
                <a:ea typeface="Calibri" panose="020F0502020204030204" pitchFamily="34" charset="0"/>
                <a:cs typeface="Times New Roman" panose="02020603050405020304" pitchFamily="18" charset="0"/>
              </a:rPr>
              <a:t> for Disease Control and Prevention, ‘Essentials for Childhood - Creating Safe, Stable, Nurturing Relationships and Environments for All Children’, 2021.</a:t>
            </a:r>
            <a:endParaRPr lang="en-KE" sz="1800" dirty="0">
              <a:effectLst/>
              <a:latin typeface="Aptos" panose="020B0004020202020204" pitchFamily="34" charset="0"/>
              <a:ea typeface="Calibri" panose="020F0502020204030204" pitchFamily="34" charset="0"/>
              <a:cs typeface="Times New Roman" panose="02020603050405020304" pitchFamily="18" charset="0"/>
            </a:endParaRPr>
          </a:p>
          <a:p>
            <a:pPr algn="just"/>
            <a:r>
              <a:rPr lang="en-GB" sz="1800" dirty="0" err="1">
                <a:effectLst/>
                <a:latin typeface="Aptos" panose="020B0004020202020204" pitchFamily="34" charset="0"/>
                <a:ea typeface="Calibri" panose="020F0502020204030204" pitchFamily="34" charset="0"/>
                <a:cs typeface="Times New Roman" panose="02020603050405020304" pitchFamily="18" charset="0"/>
              </a:rPr>
              <a:t>IJzendoorn</a:t>
            </a:r>
            <a:r>
              <a:rPr lang="en-GB" sz="1800" dirty="0">
                <a:effectLst/>
                <a:latin typeface="Aptos" panose="020B0004020202020204" pitchFamily="34" charset="0"/>
                <a:ea typeface="Calibri" panose="020F0502020204030204" pitchFamily="34" charset="0"/>
                <a:cs typeface="Times New Roman" panose="02020603050405020304" pitchFamily="18" charset="0"/>
              </a:rPr>
              <a:t> et al., ‘Institutionalisation and Deinstitutionalisation of Children 1’.</a:t>
            </a:r>
            <a:endParaRPr lang="en-KE" sz="1800" dirty="0">
              <a:effectLst/>
              <a:latin typeface="Aptos" panose="020B0004020202020204" pitchFamily="34" charset="0"/>
              <a:ea typeface="Calibri" panose="020F0502020204030204" pitchFamily="34" charset="0"/>
              <a:cs typeface="Times New Roman" panose="02020603050405020304" pitchFamily="18" charset="0"/>
            </a:endParaRPr>
          </a:p>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35</a:t>
            </a:fld>
            <a:endParaRPr lang="en-KE"/>
          </a:p>
        </p:txBody>
      </p:sp>
    </p:spTree>
    <p:extLst>
      <p:ext uri="{BB962C8B-B14F-4D97-AF65-F5344CB8AC3E}">
        <p14:creationId xmlns:p14="http://schemas.microsoft.com/office/powerpoint/2010/main" val="155217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Excel document</a:t>
            </a:r>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8</a:t>
            </a:fld>
            <a:endParaRPr lang="en-KE"/>
          </a:p>
        </p:txBody>
      </p:sp>
    </p:spTree>
    <p:extLst>
      <p:ext uri="{BB962C8B-B14F-4D97-AF65-F5344CB8AC3E}">
        <p14:creationId xmlns:p14="http://schemas.microsoft.com/office/powerpoint/2010/main" val="343280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9</a:t>
            </a:fld>
            <a:endParaRPr lang="en-KE"/>
          </a:p>
        </p:txBody>
      </p:sp>
    </p:spTree>
    <p:extLst>
      <p:ext uri="{BB962C8B-B14F-4D97-AF65-F5344CB8AC3E}">
        <p14:creationId xmlns:p14="http://schemas.microsoft.com/office/powerpoint/2010/main" val="426096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10</a:t>
            </a:fld>
            <a:endParaRPr lang="en-KE"/>
          </a:p>
        </p:txBody>
      </p:sp>
    </p:spTree>
    <p:extLst>
      <p:ext uri="{BB962C8B-B14F-4D97-AF65-F5344CB8AC3E}">
        <p14:creationId xmlns:p14="http://schemas.microsoft.com/office/powerpoint/2010/main" val="428775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12</a:t>
            </a:fld>
            <a:endParaRPr lang="en-KE"/>
          </a:p>
        </p:txBody>
      </p:sp>
    </p:spTree>
    <p:extLst>
      <p:ext uri="{BB962C8B-B14F-4D97-AF65-F5344CB8AC3E}">
        <p14:creationId xmlns:p14="http://schemas.microsoft.com/office/powerpoint/2010/main" val="206280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13</a:t>
            </a:fld>
            <a:endParaRPr lang="en-KE"/>
          </a:p>
        </p:txBody>
      </p:sp>
    </p:spTree>
    <p:extLst>
      <p:ext uri="{BB962C8B-B14F-4D97-AF65-F5344CB8AC3E}">
        <p14:creationId xmlns:p14="http://schemas.microsoft.com/office/powerpoint/2010/main" val="363824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14</a:t>
            </a:fld>
            <a:endParaRPr lang="en-KE"/>
          </a:p>
        </p:txBody>
      </p:sp>
    </p:spTree>
    <p:extLst>
      <p:ext uri="{BB962C8B-B14F-4D97-AF65-F5344CB8AC3E}">
        <p14:creationId xmlns:p14="http://schemas.microsoft.com/office/powerpoint/2010/main" val="17325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purposes of our discussion</a:t>
            </a:r>
            <a:endParaRPr lang="en-KE" dirty="0"/>
          </a:p>
        </p:txBody>
      </p:sp>
      <p:sp>
        <p:nvSpPr>
          <p:cNvPr id="4" name="Slide Number Placeholder 3"/>
          <p:cNvSpPr>
            <a:spLocks noGrp="1"/>
          </p:cNvSpPr>
          <p:nvPr>
            <p:ph type="sldNum" sz="quarter" idx="5"/>
          </p:nvPr>
        </p:nvSpPr>
        <p:spPr/>
        <p:txBody>
          <a:bodyPr/>
          <a:lstStyle/>
          <a:p>
            <a:fld id="{3CF7E6EE-BC7F-496E-BBEA-718A6B7FE312}" type="slidenum">
              <a:rPr lang="en-KE" smtClean="0"/>
              <a:t>15</a:t>
            </a:fld>
            <a:endParaRPr lang="en-KE"/>
          </a:p>
        </p:txBody>
      </p:sp>
    </p:spTree>
    <p:extLst>
      <p:ext uri="{BB962C8B-B14F-4D97-AF65-F5344CB8AC3E}">
        <p14:creationId xmlns:p14="http://schemas.microsoft.com/office/powerpoint/2010/main" val="2148751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B6996C-F6B2-B718-4B48-44322DBE484E}"/>
              </a:ext>
            </a:extLst>
          </p:cNvPr>
          <p:cNvSpPr/>
          <p:nvPr userDrawn="1"/>
        </p:nvSpPr>
        <p:spPr>
          <a:xfrm>
            <a:off x="1" y="0"/>
            <a:ext cx="7808775" cy="6858000"/>
          </a:xfrm>
          <a:prstGeom prst="rect">
            <a:avLst/>
          </a:prstGeom>
          <a:gradFill flip="none" rotWithShape="1">
            <a:gsLst>
              <a:gs pos="0">
                <a:schemeClr val="accent2">
                  <a:tint val="66000"/>
                  <a:satMod val="160000"/>
                  <a:alpha val="58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 name="Title"/>
          <p:cNvSpPr>
            <a:spLocks noGrp="1"/>
          </p:cNvSpPr>
          <p:nvPr>
            <p:ph type="ctrTitle" hasCustomPrompt="1"/>
          </p:nvPr>
        </p:nvSpPr>
        <p:spPr>
          <a:xfrm>
            <a:off x="1523603" y="1905256"/>
            <a:ext cx="9141619" cy="2027494"/>
          </a:xfrm>
          <a:prstGeom prst="rect">
            <a:avLst/>
          </a:prstGeom>
        </p:spPr>
        <p:txBody>
          <a:bodyPr anchor="b">
            <a:normAutofit/>
          </a:bodyPr>
          <a:lstStyle>
            <a:lvl1pPr algn="ctr">
              <a:defRPr sz="5500" b="1">
                <a:solidFill>
                  <a:schemeClr val="accent3"/>
                </a:solidFill>
                <a:latin typeface="+mj-lt"/>
              </a:defRPr>
            </a:lvl1pPr>
          </a:lstStyle>
          <a:p>
            <a:r>
              <a:rPr lang="en-US" dirty="0"/>
              <a:t>Click to insert title</a:t>
            </a:r>
          </a:p>
        </p:txBody>
      </p:sp>
      <p:sp>
        <p:nvSpPr>
          <p:cNvPr id="3" name="Subtitle Placeholder"/>
          <p:cNvSpPr>
            <a:spLocks noGrp="1"/>
          </p:cNvSpPr>
          <p:nvPr>
            <p:ph type="subTitle" idx="1" hasCustomPrompt="1"/>
          </p:nvPr>
        </p:nvSpPr>
        <p:spPr>
          <a:xfrm>
            <a:off x="1523603" y="4024825"/>
            <a:ext cx="9141619" cy="1655762"/>
          </a:xfrm>
          <a:prstGeom prst="rect">
            <a:avLst/>
          </a:prstGeom>
        </p:spPr>
        <p:txBody>
          <a:bodyPr>
            <a:normAutofit/>
          </a:bodyPr>
          <a:lstStyle>
            <a:lvl1pPr marL="0" indent="0" algn="ctr">
              <a:buNone/>
              <a:defRPr sz="3299" b="0" i="0">
                <a:solidFill>
                  <a:schemeClr val="accent1"/>
                </a:solidFill>
                <a:latin typeface="+mn-lt"/>
                <a:cs typeface="Gotham Book" pitchFamily="2" charset="0"/>
              </a:defRPr>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Click to insert subtitle</a:t>
            </a:r>
          </a:p>
        </p:txBody>
      </p:sp>
      <p:pic>
        <p:nvPicPr>
          <p:cNvPr id="4" name="Picture 3" descr="Text&#10;&#10;Description automatically generated">
            <a:extLst>
              <a:ext uri="{FF2B5EF4-FFF2-40B4-BE49-F238E27FC236}">
                <a16:creationId xmlns:a16="http://schemas.microsoft.com/office/drawing/2014/main" id="{48F70212-F617-1940-5DC8-53140E7ABBEC}"/>
              </a:ext>
            </a:extLst>
          </p:cNvPr>
          <p:cNvPicPr>
            <a:picLocks noChangeAspect="1"/>
          </p:cNvPicPr>
          <p:nvPr userDrawn="1"/>
        </p:nvPicPr>
        <p:blipFill>
          <a:blip r:embed="rId2"/>
          <a:stretch>
            <a:fillRect/>
          </a:stretch>
        </p:blipFill>
        <p:spPr>
          <a:xfrm>
            <a:off x="845661" y="564930"/>
            <a:ext cx="2545556" cy="1859671"/>
          </a:xfrm>
          <a:prstGeom prst="rect">
            <a:avLst/>
          </a:prstGeom>
        </p:spPr>
      </p:pic>
    </p:spTree>
    <p:extLst>
      <p:ext uri="{BB962C8B-B14F-4D97-AF65-F5344CB8AC3E}">
        <p14:creationId xmlns:p14="http://schemas.microsoft.com/office/powerpoint/2010/main" val="380809276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Full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95EF49-57B3-3FF7-BDC2-AC33A25258D9}"/>
              </a:ext>
            </a:extLst>
          </p:cNvPr>
          <p:cNvSpPr>
            <a:spLocks noGrp="1"/>
          </p:cNvSpPr>
          <p:nvPr>
            <p:ph type="pic" sz="quarter" idx="14" hasCustomPrompt="1"/>
          </p:nvPr>
        </p:nvSpPr>
        <p:spPr>
          <a:xfrm>
            <a:off x="0" y="0"/>
            <a:ext cx="12188825" cy="6858000"/>
          </a:xfrm>
        </p:spPr>
        <p:txBody>
          <a:bodyPr anchor="ctr" anchorCtr="0"/>
          <a:lstStyle>
            <a:lvl1pPr algn="ctr">
              <a:defRPr/>
            </a:lvl1pPr>
          </a:lstStyle>
          <a:p>
            <a:r>
              <a:rPr lang="en-US" dirty="0"/>
              <a:t>Click to insert full page image </a:t>
            </a:r>
          </a:p>
        </p:txBody>
      </p:sp>
      <p:sp>
        <p:nvSpPr>
          <p:cNvPr id="5" name="Text Placeholder 5">
            <a:extLst>
              <a:ext uri="{FF2B5EF4-FFF2-40B4-BE49-F238E27FC236}">
                <a16:creationId xmlns:a16="http://schemas.microsoft.com/office/drawing/2014/main" id="{A3A51E37-8CE0-A13E-DA95-5012DF7BACB7}"/>
              </a:ext>
            </a:extLst>
          </p:cNvPr>
          <p:cNvSpPr>
            <a:spLocks noGrp="1"/>
          </p:cNvSpPr>
          <p:nvPr>
            <p:ph type="body" sz="quarter" idx="13" hasCustomPrompt="1"/>
          </p:nvPr>
        </p:nvSpPr>
        <p:spPr>
          <a:xfrm>
            <a:off x="0" y="5470168"/>
            <a:ext cx="12188825" cy="1387832"/>
          </a:xfrm>
          <a:gradFill>
            <a:gsLst>
              <a:gs pos="0">
                <a:schemeClr val="tx1">
                  <a:alpha val="86000"/>
                </a:schemeClr>
              </a:gs>
              <a:gs pos="97000">
                <a:schemeClr val="tx1">
                  <a:alpha val="0"/>
                </a:schemeClr>
              </a:gs>
            </a:gsLst>
            <a:lin ang="0" scaled="1"/>
          </a:gradFill>
          <a:ln>
            <a:noFill/>
          </a:ln>
        </p:spPr>
        <p:txBody>
          <a:bodyPr lIns="548640" tIns="274320" anchor="t">
            <a:normAutofit/>
          </a:bodyPr>
          <a:lstStyle>
            <a:lvl1pPr marL="0" indent="0">
              <a:buNone/>
              <a:defRPr sz="4266" b="1" i="0">
                <a:solidFill>
                  <a:schemeClr val="accent3">
                    <a:lumMod val="60000"/>
                    <a:lumOff val="40000"/>
                  </a:schemeClr>
                </a:solidFill>
                <a:latin typeface="+mj-lt"/>
              </a:defRPr>
            </a:lvl1pPr>
          </a:lstStyle>
          <a:p>
            <a:r>
              <a:rPr lang="en-US" dirty="0"/>
              <a:t>PHOTO HEADLINE</a:t>
            </a:r>
          </a:p>
        </p:txBody>
      </p:sp>
      <p:sp>
        <p:nvSpPr>
          <p:cNvPr id="16" name="Photo Credit Placeholder">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562295" y="6395403"/>
            <a:ext cx="5416136" cy="179322"/>
          </a:xfrm>
          <a:prstGeom prst="rect">
            <a:avLst/>
          </a:prstGeom>
        </p:spPr>
        <p:txBody>
          <a:bodyPr lIns="0" tIns="0" rIns="0" bIns="0" anchor="b"/>
          <a:lstStyle>
            <a:lvl1pPr marL="0" indent="0">
              <a:buFont typeface="Arial" panose="020B0604020202020204" pitchFamily="34" charset="0"/>
              <a:buNone/>
              <a:defRPr sz="1100">
                <a:solidFill>
                  <a:schemeClr val="bg1"/>
                </a:solidFill>
              </a:defRPr>
            </a:lvl1pPr>
          </a:lstStyle>
          <a:p>
            <a:pPr lvl="0"/>
            <a:r>
              <a:rPr lang="en-US" dirty="0"/>
              <a:t>[Photo credit]</a:t>
            </a:r>
          </a:p>
        </p:txBody>
      </p:sp>
    </p:spTree>
    <p:extLst>
      <p:ext uri="{BB962C8B-B14F-4D97-AF65-F5344CB8AC3E}">
        <p14:creationId xmlns:p14="http://schemas.microsoft.com/office/powerpoint/2010/main" val="385597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Full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3503FDF-BD3B-41C8-53F8-67DCC04B2D00}"/>
              </a:ext>
            </a:extLst>
          </p:cNvPr>
          <p:cNvSpPr>
            <a:spLocks noGrp="1"/>
          </p:cNvSpPr>
          <p:nvPr>
            <p:ph type="title" hasCustomPrompt="1"/>
          </p:nvPr>
        </p:nvSpPr>
        <p:spPr>
          <a:xfrm>
            <a:off x="5659856" y="364494"/>
            <a:ext cx="5977822" cy="1017107"/>
          </a:xfrm>
        </p:spPr>
        <p:txBody>
          <a:bodyPr>
            <a:normAutofit/>
          </a:bodyPr>
          <a:lstStyle>
            <a:lvl1pPr marL="0" marR="0" indent="0" algn="l" defTabSz="914171" rtl="0" eaLnBrk="1" fontAlgn="auto" latinLnBrk="0" hangingPunct="1">
              <a:lnSpc>
                <a:spcPct val="90000"/>
              </a:lnSpc>
              <a:spcBef>
                <a:spcPct val="0"/>
              </a:spcBef>
              <a:spcAft>
                <a:spcPts val="0"/>
              </a:spcAft>
              <a:buClrTx/>
              <a:buSzTx/>
              <a:buFontTx/>
              <a:buNone/>
              <a:tabLst/>
              <a:defRPr sz="3600">
                <a:solidFill>
                  <a:schemeClr val="accent3"/>
                </a:solidFill>
                <a:latin typeface="Times New Roman" panose="02020603050405020304" pitchFamily="18" charset="0"/>
                <a:cs typeface="Times New Roman" panose="02020603050405020304" pitchFamily="18" charset="0"/>
              </a:defRPr>
            </a:lvl1pPr>
          </a:lstStyle>
          <a:p>
            <a:pPr marL="0" marR="0" lvl="0" indent="0" algn="l" defTabSz="914171" rtl="0" eaLnBrk="1" fontAlgn="auto" latinLnBrk="0" hangingPunct="1">
              <a:lnSpc>
                <a:spcPct val="90000"/>
              </a:lnSpc>
              <a:spcBef>
                <a:spcPct val="0"/>
              </a:spcBef>
              <a:spcAft>
                <a:spcPts val="0"/>
              </a:spcAft>
              <a:buClrTx/>
              <a:buSzTx/>
              <a:buFontTx/>
              <a:buNone/>
              <a:tabLst/>
              <a:defRPr/>
            </a:pPr>
            <a:r>
              <a:rPr lang="en-US" dirty="0"/>
              <a:t>Click to insert headline</a:t>
            </a:r>
          </a:p>
        </p:txBody>
      </p:sp>
      <p:sp>
        <p:nvSpPr>
          <p:cNvPr id="6" name="Content Placeholder 2">
            <a:extLst>
              <a:ext uri="{FF2B5EF4-FFF2-40B4-BE49-F238E27FC236}">
                <a16:creationId xmlns:a16="http://schemas.microsoft.com/office/drawing/2014/main" id="{D867456E-3838-B7FF-376B-F2160F187963}"/>
              </a:ext>
            </a:extLst>
          </p:cNvPr>
          <p:cNvSpPr>
            <a:spLocks noGrp="1"/>
          </p:cNvSpPr>
          <p:nvPr>
            <p:ph sz="quarter" idx="14" hasCustomPrompt="1"/>
          </p:nvPr>
        </p:nvSpPr>
        <p:spPr>
          <a:xfrm>
            <a:off x="0" y="0"/>
            <a:ext cx="5192486" cy="6858000"/>
          </a:xfrm>
          <a:solidFill>
            <a:schemeClr val="accent4">
              <a:lumMod val="20000"/>
              <a:lumOff val="80000"/>
            </a:schemeClr>
          </a:solidFill>
        </p:spPr>
        <p:txBody>
          <a:bodyPr anchor="ctr" anchorCtr="0"/>
          <a:lstStyle>
            <a:lvl1pPr marL="0" indent="0" algn="ctr">
              <a:buNone/>
              <a:defRPr b="0" i="0">
                <a:solidFill>
                  <a:schemeClr val="accent1"/>
                </a:solidFill>
                <a:latin typeface="+mn-lt"/>
                <a:cs typeface="Gotham Book" pitchFamily="2" charset="0"/>
              </a:defRPr>
            </a:lvl1pPr>
          </a:lstStyle>
          <a:p>
            <a:r>
              <a:rPr lang="en-US" dirty="0"/>
              <a:t>Click to insert image</a:t>
            </a:r>
          </a:p>
        </p:txBody>
      </p:sp>
      <p:sp>
        <p:nvSpPr>
          <p:cNvPr id="3" name="Content Placeholder Right">
            <a:extLst>
              <a:ext uri="{FF2B5EF4-FFF2-40B4-BE49-F238E27FC236}">
                <a16:creationId xmlns:a16="http://schemas.microsoft.com/office/drawing/2014/main" id="{2AF8784E-2B55-F45D-8950-F2C9B1C1C574}"/>
              </a:ext>
            </a:extLst>
          </p:cNvPr>
          <p:cNvSpPr>
            <a:spLocks noGrp="1"/>
          </p:cNvSpPr>
          <p:nvPr>
            <p:ph sz="quarter" idx="11" hasCustomPrompt="1"/>
          </p:nvPr>
        </p:nvSpPr>
        <p:spPr>
          <a:xfrm>
            <a:off x="5689338" y="1542990"/>
            <a:ext cx="5977821" cy="4770724"/>
          </a:xfrm>
        </p:spPr>
        <p:txBody>
          <a:bodyPr/>
          <a:lstStyle>
            <a:lvl1pPr>
              <a:defRPr b="0" i="0">
                <a:solidFill>
                  <a:schemeClr val="accent1"/>
                </a:solidFill>
                <a:latin typeface="+mn-lt"/>
                <a:cs typeface="Gotham Book" pitchFamily="2" charset="0"/>
              </a:defRPr>
            </a:lvl1pPr>
            <a:lvl2pPr>
              <a:defRPr b="0" i="0">
                <a:solidFill>
                  <a:schemeClr val="accent1"/>
                </a:solidFill>
                <a:latin typeface="+mn-lt"/>
                <a:cs typeface="Gotham Book" pitchFamily="2" charset="0"/>
              </a:defRPr>
            </a:lvl2pPr>
            <a:lvl3pPr>
              <a:defRPr b="0" i="0">
                <a:solidFill>
                  <a:schemeClr val="accent1"/>
                </a:solidFill>
                <a:latin typeface="+mn-lt"/>
                <a:cs typeface="Gotham Book" pitchFamily="2" charset="0"/>
              </a:defRPr>
            </a:lvl3pPr>
            <a:lvl4pPr>
              <a:defRPr b="0" i="0">
                <a:solidFill>
                  <a:schemeClr val="accent1"/>
                </a:solidFill>
                <a:latin typeface="+mn-lt"/>
                <a:cs typeface="Gotham Book" pitchFamily="2" charset="0"/>
              </a:defRPr>
            </a:lvl4pPr>
            <a:lvl5pPr>
              <a:defRPr b="0" i="0">
                <a:solidFill>
                  <a:schemeClr val="accent1"/>
                </a:solidFill>
                <a:latin typeface="+mn-lt"/>
                <a:cs typeface="Gotham Book" pitchFamily="2" charset="0"/>
              </a:defRPr>
            </a:lvl5pPr>
          </a:lstStyle>
          <a:p>
            <a:r>
              <a:rPr lang="en-US" dirty="0"/>
              <a:t>Click to insert description text</a:t>
            </a:r>
          </a:p>
        </p:txBody>
      </p:sp>
      <p:sp>
        <p:nvSpPr>
          <p:cNvPr id="10" name="Slide Number Placeholder">
            <a:extLst>
              <a:ext uri="{FF2B5EF4-FFF2-40B4-BE49-F238E27FC236}">
                <a16:creationId xmlns:a16="http://schemas.microsoft.com/office/drawing/2014/main" id="{CFE1D463-3029-512C-11F5-6EC43961729A}"/>
              </a:ext>
            </a:extLst>
          </p:cNvPr>
          <p:cNvSpPr>
            <a:spLocks noGrp="1"/>
          </p:cNvSpPr>
          <p:nvPr>
            <p:ph type="sldNum" sz="quarter" idx="4"/>
          </p:nvPr>
        </p:nvSpPr>
        <p:spPr>
          <a:xfrm>
            <a:off x="11511053" y="6348812"/>
            <a:ext cx="677774" cy="191503"/>
          </a:xfrm>
          <a:prstGeom prst="rect">
            <a:avLst/>
          </a:prstGeom>
        </p:spPr>
        <p:txBody>
          <a:bodyPr vert="horz" lIns="91440" tIns="45720" rIns="91440" bIns="45720" rtlCol="0" anchor="ctr"/>
          <a:lstStyle>
            <a:lvl1pPr algn="l">
              <a:defRPr sz="1333">
                <a:solidFill>
                  <a:schemeClr val="tx1"/>
                </a:solidFill>
              </a:defRPr>
            </a:lvl1pPr>
          </a:lstStyle>
          <a:p>
            <a:fld id="{D8FE707D-7EDD-4671-B995-A3FBECAF0B25}" type="slidenum">
              <a:rPr lang="en-US" smtClean="0"/>
              <a:pPr/>
              <a:t>‹#›</a:t>
            </a:fld>
            <a:endParaRPr lang="en-US" dirty="0"/>
          </a:p>
        </p:txBody>
      </p:sp>
      <p:sp>
        <p:nvSpPr>
          <p:cNvPr id="11" name="/">
            <a:extLst>
              <a:ext uri="{FF2B5EF4-FFF2-40B4-BE49-F238E27FC236}">
                <a16:creationId xmlns:a16="http://schemas.microsoft.com/office/drawing/2014/main" id="{194EF07D-D3F7-DDB4-6BD7-E22C00F00C7D}"/>
              </a:ext>
              <a:ext uri="{C183D7F6-B498-43B3-948B-1728B52AA6E4}">
                <adec:decorative xmlns:adec="http://schemas.microsoft.com/office/drawing/2017/decorative" val="1"/>
              </a:ext>
            </a:extLst>
          </p:cNvPr>
          <p:cNvSpPr txBox="1"/>
          <p:nvPr userDrawn="1"/>
        </p:nvSpPr>
        <p:spPr>
          <a:xfrm>
            <a:off x="11391628" y="6299138"/>
            <a:ext cx="353968" cy="338554"/>
          </a:xfrm>
          <a:prstGeom prst="rect">
            <a:avLst/>
          </a:prstGeom>
          <a:noFill/>
        </p:spPr>
        <p:txBody>
          <a:bodyPr wrap="square" rtlCol="0">
            <a:spAutoFit/>
          </a:bodyPr>
          <a:lstStyle/>
          <a:p>
            <a:r>
              <a:rPr lang="en-US" sz="1600" b="0" i="1" dirty="0">
                <a:solidFill>
                  <a:schemeClr val="accent2"/>
                </a:solidFill>
              </a:rPr>
              <a:t>/</a:t>
            </a:r>
          </a:p>
        </p:txBody>
      </p:sp>
      <p:pic>
        <p:nvPicPr>
          <p:cNvPr id="12" name="Picture 11" descr="Text&#10;&#10;Description automatically generated">
            <a:extLst>
              <a:ext uri="{FF2B5EF4-FFF2-40B4-BE49-F238E27FC236}">
                <a16:creationId xmlns:a16="http://schemas.microsoft.com/office/drawing/2014/main" id="{6D71BEE9-FFC1-9ABA-724D-39B5ABB0E004}"/>
              </a:ext>
            </a:extLst>
          </p:cNvPr>
          <p:cNvPicPr>
            <a:picLocks noChangeAspect="1"/>
          </p:cNvPicPr>
          <p:nvPr userDrawn="1"/>
        </p:nvPicPr>
        <p:blipFill>
          <a:blip r:embed="rId2"/>
          <a:stretch>
            <a:fillRect/>
          </a:stretch>
        </p:blipFill>
        <p:spPr>
          <a:xfrm>
            <a:off x="10724731" y="6313395"/>
            <a:ext cx="685842" cy="501046"/>
          </a:xfrm>
          <a:prstGeom prst="rect">
            <a:avLst/>
          </a:prstGeom>
        </p:spPr>
      </p:pic>
    </p:spTree>
    <p:extLst>
      <p:ext uri="{BB962C8B-B14F-4D97-AF65-F5344CB8AC3E}">
        <p14:creationId xmlns:p14="http://schemas.microsoft.com/office/powerpoint/2010/main" val="100614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hoto Full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867456E-3838-B7FF-376B-F2160F187963}"/>
              </a:ext>
            </a:extLst>
          </p:cNvPr>
          <p:cNvSpPr>
            <a:spLocks noGrp="1"/>
          </p:cNvSpPr>
          <p:nvPr>
            <p:ph sz="quarter" idx="14" hasCustomPrompt="1"/>
          </p:nvPr>
        </p:nvSpPr>
        <p:spPr>
          <a:xfrm>
            <a:off x="4593772" y="1487334"/>
            <a:ext cx="6757072" cy="4678363"/>
          </a:xfrm>
        </p:spPr>
        <p:txBody>
          <a:bodyPr/>
          <a:lstStyle>
            <a:lvl1pPr marL="0" indent="0">
              <a:buNone/>
              <a:defRPr b="0" i="0">
                <a:solidFill>
                  <a:schemeClr val="accent1"/>
                </a:solidFill>
                <a:latin typeface="+mn-lt"/>
                <a:cs typeface="Gotham Book" pitchFamily="2" charset="0"/>
              </a:defRPr>
            </a:lvl1pPr>
          </a:lstStyle>
          <a:p>
            <a:r>
              <a:rPr lang="en-US" dirty="0"/>
              <a:t>Click to insert description text</a:t>
            </a:r>
          </a:p>
        </p:txBody>
      </p:sp>
      <p:sp>
        <p:nvSpPr>
          <p:cNvPr id="8" name="Title">
            <a:extLst>
              <a:ext uri="{FF2B5EF4-FFF2-40B4-BE49-F238E27FC236}">
                <a16:creationId xmlns:a16="http://schemas.microsoft.com/office/drawing/2014/main" id="{683DA3FA-CCDB-BA4F-1737-75A33C129A4C}"/>
              </a:ext>
            </a:extLst>
          </p:cNvPr>
          <p:cNvSpPr>
            <a:spLocks noGrp="1"/>
          </p:cNvSpPr>
          <p:nvPr>
            <p:ph type="title" hasCustomPrompt="1"/>
          </p:nvPr>
        </p:nvSpPr>
        <p:spPr>
          <a:xfrm>
            <a:off x="837982" y="365129"/>
            <a:ext cx="10512862" cy="1017107"/>
          </a:xfrm>
        </p:spPr>
        <p:txBody>
          <a:bodyPr>
            <a:normAutofit/>
          </a:bodyPr>
          <a:lstStyle>
            <a:lvl1pPr>
              <a:defRPr sz="3600">
                <a:solidFill>
                  <a:schemeClr val="accent3"/>
                </a:solidFill>
                <a:latin typeface="+mj-lt"/>
              </a:defRPr>
            </a:lvl1pPr>
          </a:lstStyle>
          <a:p>
            <a:r>
              <a:rPr lang="en-US" dirty="0"/>
              <a:t>Click to edit slide headline text</a:t>
            </a:r>
          </a:p>
        </p:txBody>
      </p:sp>
      <p:sp>
        <p:nvSpPr>
          <p:cNvPr id="3" name="Picture Placeholder 2">
            <a:extLst>
              <a:ext uri="{FF2B5EF4-FFF2-40B4-BE49-F238E27FC236}">
                <a16:creationId xmlns:a16="http://schemas.microsoft.com/office/drawing/2014/main" id="{6838DD49-1926-5644-7583-0B73C6D80F93}"/>
              </a:ext>
            </a:extLst>
          </p:cNvPr>
          <p:cNvSpPr>
            <a:spLocks noGrp="1"/>
          </p:cNvSpPr>
          <p:nvPr>
            <p:ph type="pic" sz="quarter" idx="15" hasCustomPrompt="1"/>
          </p:nvPr>
        </p:nvSpPr>
        <p:spPr>
          <a:xfrm>
            <a:off x="848868" y="1487488"/>
            <a:ext cx="3489325" cy="2180998"/>
          </a:xfrm>
        </p:spPr>
        <p:txBody>
          <a:bodyPr/>
          <a:lstStyle/>
          <a:p>
            <a:r>
              <a:rPr lang="en-US" dirty="0"/>
              <a:t>Click to insert image</a:t>
            </a:r>
          </a:p>
        </p:txBody>
      </p:sp>
      <p:sp>
        <p:nvSpPr>
          <p:cNvPr id="4" name="Picture Placeholder 2">
            <a:extLst>
              <a:ext uri="{FF2B5EF4-FFF2-40B4-BE49-F238E27FC236}">
                <a16:creationId xmlns:a16="http://schemas.microsoft.com/office/drawing/2014/main" id="{AC08A34A-5F1B-46A2-A3F3-D3C0853221A7}"/>
              </a:ext>
            </a:extLst>
          </p:cNvPr>
          <p:cNvSpPr>
            <a:spLocks noGrp="1"/>
          </p:cNvSpPr>
          <p:nvPr>
            <p:ph type="pic" sz="quarter" idx="16" hasCustomPrompt="1"/>
          </p:nvPr>
        </p:nvSpPr>
        <p:spPr>
          <a:xfrm>
            <a:off x="837982" y="3853543"/>
            <a:ext cx="3489325" cy="2312154"/>
          </a:xfrm>
        </p:spPr>
        <p:txBody>
          <a:bodyPr/>
          <a:lstStyle/>
          <a:p>
            <a:r>
              <a:rPr lang="en-US" dirty="0"/>
              <a:t>Click to insert image</a:t>
            </a:r>
          </a:p>
        </p:txBody>
      </p:sp>
      <p:sp>
        <p:nvSpPr>
          <p:cNvPr id="12" name="Slide Number Placeholder">
            <a:extLst>
              <a:ext uri="{FF2B5EF4-FFF2-40B4-BE49-F238E27FC236}">
                <a16:creationId xmlns:a16="http://schemas.microsoft.com/office/drawing/2014/main" id="{BBDBDF67-0F92-74DE-CEAF-C08E6D9EB577}"/>
              </a:ext>
            </a:extLst>
          </p:cNvPr>
          <p:cNvSpPr>
            <a:spLocks noGrp="1"/>
          </p:cNvSpPr>
          <p:nvPr>
            <p:ph type="sldNum" sz="quarter" idx="4"/>
          </p:nvPr>
        </p:nvSpPr>
        <p:spPr>
          <a:xfrm>
            <a:off x="11511053" y="6348812"/>
            <a:ext cx="677774" cy="191503"/>
          </a:xfrm>
          <a:prstGeom prst="rect">
            <a:avLst/>
          </a:prstGeom>
        </p:spPr>
        <p:txBody>
          <a:bodyPr vert="horz" lIns="91440" tIns="45720" rIns="91440" bIns="45720" rtlCol="0" anchor="ctr"/>
          <a:lstStyle>
            <a:lvl1pPr algn="l">
              <a:defRPr sz="1333">
                <a:solidFill>
                  <a:schemeClr val="tx1"/>
                </a:solidFill>
              </a:defRPr>
            </a:lvl1pPr>
          </a:lstStyle>
          <a:p>
            <a:fld id="{D8FE707D-7EDD-4671-B995-A3FBECAF0B25}" type="slidenum">
              <a:rPr lang="en-US" smtClean="0"/>
              <a:pPr/>
              <a:t>‹#›</a:t>
            </a:fld>
            <a:endParaRPr lang="en-US" dirty="0"/>
          </a:p>
        </p:txBody>
      </p:sp>
      <p:sp>
        <p:nvSpPr>
          <p:cNvPr id="13" name="/">
            <a:extLst>
              <a:ext uri="{FF2B5EF4-FFF2-40B4-BE49-F238E27FC236}">
                <a16:creationId xmlns:a16="http://schemas.microsoft.com/office/drawing/2014/main" id="{98E9FF46-A7DB-51F0-4B93-FE0C8BC708E3}"/>
              </a:ext>
              <a:ext uri="{C183D7F6-B498-43B3-948B-1728B52AA6E4}">
                <adec:decorative xmlns:adec="http://schemas.microsoft.com/office/drawing/2017/decorative" val="1"/>
              </a:ext>
            </a:extLst>
          </p:cNvPr>
          <p:cNvSpPr txBox="1"/>
          <p:nvPr userDrawn="1"/>
        </p:nvSpPr>
        <p:spPr>
          <a:xfrm>
            <a:off x="11391628" y="6299138"/>
            <a:ext cx="353968" cy="338554"/>
          </a:xfrm>
          <a:prstGeom prst="rect">
            <a:avLst/>
          </a:prstGeom>
          <a:noFill/>
        </p:spPr>
        <p:txBody>
          <a:bodyPr wrap="square" rtlCol="0">
            <a:spAutoFit/>
          </a:bodyPr>
          <a:lstStyle/>
          <a:p>
            <a:r>
              <a:rPr lang="en-US" sz="1600" b="0" i="1" dirty="0">
                <a:solidFill>
                  <a:schemeClr val="accent2"/>
                </a:solidFill>
              </a:rPr>
              <a:t>/</a:t>
            </a:r>
          </a:p>
        </p:txBody>
      </p:sp>
      <p:pic>
        <p:nvPicPr>
          <p:cNvPr id="14" name="Picture 13" descr="Text&#10;&#10;Description automatically generated">
            <a:extLst>
              <a:ext uri="{FF2B5EF4-FFF2-40B4-BE49-F238E27FC236}">
                <a16:creationId xmlns:a16="http://schemas.microsoft.com/office/drawing/2014/main" id="{95817D67-A3A6-2D83-29D7-464FD8B3940C}"/>
              </a:ext>
            </a:extLst>
          </p:cNvPr>
          <p:cNvPicPr>
            <a:picLocks noChangeAspect="1"/>
          </p:cNvPicPr>
          <p:nvPr userDrawn="1"/>
        </p:nvPicPr>
        <p:blipFill>
          <a:blip r:embed="rId2"/>
          <a:stretch>
            <a:fillRect/>
          </a:stretch>
        </p:blipFill>
        <p:spPr>
          <a:xfrm>
            <a:off x="10724731" y="6313395"/>
            <a:ext cx="685842" cy="501046"/>
          </a:xfrm>
          <a:prstGeom prst="rect">
            <a:avLst/>
          </a:prstGeom>
        </p:spPr>
      </p:pic>
    </p:spTree>
    <p:extLst>
      <p:ext uri="{BB962C8B-B14F-4D97-AF65-F5344CB8AC3E}">
        <p14:creationId xmlns:p14="http://schemas.microsoft.com/office/powerpoint/2010/main" val="2199211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6E0E78-0F51-340C-70A6-400E2CF2DEDF}"/>
              </a:ext>
            </a:extLst>
          </p:cNvPr>
          <p:cNvSpPr/>
          <p:nvPr userDrawn="1"/>
        </p:nvSpPr>
        <p:spPr>
          <a:xfrm>
            <a:off x="2" y="3"/>
            <a:ext cx="12188826" cy="6858001"/>
          </a:xfrm>
          <a:prstGeom prst="rect">
            <a:avLst/>
          </a:prstGeom>
          <a:gradFill flip="none" rotWithShape="1">
            <a:gsLst>
              <a:gs pos="0">
                <a:schemeClr val="accent2">
                  <a:tint val="66000"/>
                  <a:satMod val="160000"/>
                  <a:alpha val="58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Copyright">
            <a:extLst>
              <a:ext uri="{FF2B5EF4-FFF2-40B4-BE49-F238E27FC236}">
                <a16:creationId xmlns:a16="http://schemas.microsoft.com/office/drawing/2014/main" id="{6D7D9537-F9A9-7065-CC8B-03F89F6E3C27}"/>
              </a:ext>
            </a:extLst>
          </p:cNvPr>
          <p:cNvSpPr>
            <a:spLocks noGrp="1"/>
          </p:cNvSpPr>
          <p:nvPr>
            <p:ph type="body" sz="quarter" idx="12" hasCustomPrompt="1"/>
          </p:nvPr>
        </p:nvSpPr>
        <p:spPr>
          <a:xfrm>
            <a:off x="3386345" y="6532563"/>
            <a:ext cx="5416136" cy="179322"/>
          </a:xfrm>
          <a:prstGeom prst="rect">
            <a:avLst/>
          </a:prstGeom>
        </p:spPr>
        <p:txBody>
          <a:bodyPr lIns="0" tIns="0" rIns="0" bIns="0" anchor="b">
            <a:normAutofit/>
          </a:bodyPr>
          <a:lstStyle>
            <a:lvl1pPr marL="0" indent="0" algn="ctr">
              <a:buFont typeface="Arial" panose="020B0604020202020204" pitchFamily="34" charset="0"/>
              <a:buNone/>
              <a:defRPr sz="800" b="0" i="0">
                <a:solidFill>
                  <a:schemeClr val="accent1"/>
                </a:solidFill>
                <a:latin typeface="+mn-lt"/>
                <a:cs typeface="Gotham Medium" pitchFamily="2" charset="0"/>
              </a:defRPr>
            </a:lvl1pPr>
          </a:lstStyle>
          <a:p>
            <a:pPr marL="0" marR="0" lvl="0" indent="0" algn="ctr" defTabSz="914171"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©2022 Catholic Relief Services. All Rights Reserved. 21OS-366584M</a:t>
            </a:r>
            <a:endParaRPr lang="en-US" dirty="0">
              <a:solidFill>
                <a:srgbClr val="000000"/>
              </a:solidFill>
              <a:effectLst/>
              <a:latin typeface="Source Sans Pro" panose="020B0503030403020204" pitchFamily="34" charset="0"/>
            </a:endParaRPr>
          </a:p>
        </p:txBody>
      </p:sp>
      <p:pic>
        <p:nvPicPr>
          <p:cNvPr id="2" name="Picture 1" descr="Text&#10;&#10;Description automatically generated">
            <a:extLst>
              <a:ext uri="{FF2B5EF4-FFF2-40B4-BE49-F238E27FC236}">
                <a16:creationId xmlns:a16="http://schemas.microsoft.com/office/drawing/2014/main" id="{9A308DFE-17FE-EE95-9683-7BDC347C2081}"/>
              </a:ext>
            </a:extLst>
          </p:cNvPr>
          <p:cNvPicPr>
            <a:picLocks noChangeAspect="1"/>
          </p:cNvPicPr>
          <p:nvPr userDrawn="1"/>
        </p:nvPicPr>
        <p:blipFill rotWithShape="1">
          <a:blip r:embed="rId2"/>
          <a:srcRect b="31201"/>
          <a:stretch/>
        </p:blipFill>
        <p:spPr>
          <a:xfrm>
            <a:off x="4142637" y="735122"/>
            <a:ext cx="3903547" cy="1962001"/>
          </a:xfrm>
          <a:prstGeom prst="rect">
            <a:avLst/>
          </a:prstGeom>
        </p:spPr>
      </p:pic>
      <p:sp>
        <p:nvSpPr>
          <p:cNvPr id="4" name="Text Placeholder 3">
            <a:extLst>
              <a:ext uri="{FF2B5EF4-FFF2-40B4-BE49-F238E27FC236}">
                <a16:creationId xmlns:a16="http://schemas.microsoft.com/office/drawing/2014/main" id="{AE2817C6-3113-2734-9945-5B7C0E38234E}"/>
              </a:ext>
            </a:extLst>
          </p:cNvPr>
          <p:cNvSpPr>
            <a:spLocks noGrp="1"/>
          </p:cNvSpPr>
          <p:nvPr>
            <p:ph type="body" sz="quarter" idx="13" hasCustomPrompt="1"/>
          </p:nvPr>
        </p:nvSpPr>
        <p:spPr>
          <a:xfrm>
            <a:off x="239486" y="2198878"/>
            <a:ext cx="11538857" cy="1962000"/>
          </a:xfrm>
        </p:spPr>
        <p:txBody>
          <a:bodyPr anchor="b" anchorCtr="0">
            <a:normAutofit/>
          </a:bodyPr>
          <a:lstStyle>
            <a:lvl1pPr algn="ctr">
              <a:defRPr sz="5500" b="1">
                <a:solidFill>
                  <a:schemeClr val="accent3"/>
                </a:solidFill>
                <a:latin typeface="+mj-lt"/>
              </a:defRPr>
            </a:lvl1pPr>
          </a:lstStyle>
          <a:p>
            <a:pPr lvl="0"/>
            <a:r>
              <a:rPr lang="en-US" dirty="0"/>
              <a:t>Click to insert final thoughts</a:t>
            </a:r>
          </a:p>
        </p:txBody>
      </p:sp>
    </p:spTree>
    <p:extLst>
      <p:ext uri="{BB962C8B-B14F-4D97-AF65-F5344CB8AC3E}">
        <p14:creationId xmlns:p14="http://schemas.microsoft.com/office/powerpoint/2010/main" val="5504745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FE4DE1-9DAC-49F7-7B3A-ECEA28FA868D}"/>
              </a:ext>
            </a:extLst>
          </p:cNvPr>
          <p:cNvSpPr>
            <a:spLocks noGrp="1"/>
          </p:cNvSpPr>
          <p:nvPr>
            <p:ph type="dt" sz="half" idx="10"/>
          </p:nvPr>
        </p:nvSpPr>
        <p:spPr/>
        <p:txBody>
          <a:bodyPr/>
          <a:lstStyle/>
          <a:p>
            <a:endParaRPr lang="en-KE"/>
          </a:p>
        </p:txBody>
      </p:sp>
      <p:sp>
        <p:nvSpPr>
          <p:cNvPr id="3" name="Footer Placeholder 2">
            <a:extLst>
              <a:ext uri="{FF2B5EF4-FFF2-40B4-BE49-F238E27FC236}">
                <a16:creationId xmlns:a16="http://schemas.microsoft.com/office/drawing/2014/main" id="{BA1CD5F9-A3E6-FA17-8533-5658CD90E2D3}"/>
              </a:ext>
            </a:extLst>
          </p:cNvPr>
          <p:cNvSpPr>
            <a:spLocks noGrp="1"/>
          </p:cNvSpPr>
          <p:nvPr>
            <p:ph type="ftr" sz="quarter" idx="11"/>
          </p:nvPr>
        </p:nvSpPr>
        <p:spPr>
          <a:xfrm>
            <a:off x="10233016" y="6356350"/>
            <a:ext cx="736927" cy="365125"/>
          </a:xfrm>
        </p:spPr>
        <p:txBody>
          <a:bodyPr/>
          <a:lstStyle/>
          <a:p>
            <a:endParaRPr lang="en-KE" dirty="0"/>
          </a:p>
        </p:txBody>
      </p:sp>
      <p:sp>
        <p:nvSpPr>
          <p:cNvPr id="4" name="Slide Number Placeholder 3">
            <a:extLst>
              <a:ext uri="{FF2B5EF4-FFF2-40B4-BE49-F238E27FC236}">
                <a16:creationId xmlns:a16="http://schemas.microsoft.com/office/drawing/2014/main" id="{D7544FE5-05E9-E812-BDFB-28F611A12506}"/>
              </a:ext>
            </a:extLst>
          </p:cNvPr>
          <p:cNvSpPr>
            <a:spLocks noGrp="1"/>
          </p:cNvSpPr>
          <p:nvPr>
            <p:ph type="sldNum" sz="quarter" idx="12"/>
          </p:nvPr>
        </p:nvSpPr>
        <p:spPr>
          <a:xfrm>
            <a:off x="10969943" y="6356351"/>
            <a:ext cx="380900" cy="365125"/>
          </a:xfrm>
        </p:spPr>
        <p:txBody>
          <a:bodyPr/>
          <a:lstStyle/>
          <a:p>
            <a:fld id="{ED2704D6-E0C1-4D7E-87F6-E491CB33AB4E}" type="slidenum">
              <a:rPr lang="en-KE" smtClean="0"/>
              <a:t>‹#›</a:t>
            </a:fld>
            <a:endParaRPr lang="en-KE"/>
          </a:p>
        </p:txBody>
      </p:sp>
    </p:spTree>
    <p:extLst>
      <p:ext uri="{BB962C8B-B14F-4D97-AF65-F5344CB8AC3E}">
        <p14:creationId xmlns:p14="http://schemas.microsoft.com/office/powerpoint/2010/main" val="422750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B6996C-F6B2-B718-4B48-44322DBE484E}"/>
              </a:ext>
            </a:extLst>
          </p:cNvPr>
          <p:cNvSpPr/>
          <p:nvPr userDrawn="1"/>
        </p:nvSpPr>
        <p:spPr>
          <a:xfrm>
            <a:off x="1" y="0"/>
            <a:ext cx="7808775" cy="6858000"/>
          </a:xfrm>
          <a:prstGeom prst="rect">
            <a:avLst/>
          </a:prstGeom>
          <a:gradFill flip="none" rotWithShape="1">
            <a:gsLst>
              <a:gs pos="0">
                <a:schemeClr val="accent2">
                  <a:tint val="66000"/>
                  <a:satMod val="160000"/>
                  <a:alpha val="58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2" name="Picture 1" descr="Text&#10;&#10;Description automatically generated">
            <a:extLst>
              <a:ext uri="{FF2B5EF4-FFF2-40B4-BE49-F238E27FC236}">
                <a16:creationId xmlns:a16="http://schemas.microsoft.com/office/drawing/2014/main" id="{3E9D23AF-CF4E-C5DF-6AA4-E53830768B20}"/>
              </a:ext>
            </a:extLst>
          </p:cNvPr>
          <p:cNvPicPr>
            <a:picLocks noChangeAspect="1"/>
          </p:cNvPicPr>
          <p:nvPr userDrawn="1"/>
        </p:nvPicPr>
        <p:blipFill>
          <a:blip r:embed="rId2"/>
          <a:stretch>
            <a:fillRect/>
          </a:stretch>
        </p:blipFill>
        <p:spPr>
          <a:xfrm>
            <a:off x="2099975" y="1684372"/>
            <a:ext cx="7953016" cy="5810122"/>
          </a:xfrm>
          <a:prstGeom prst="rect">
            <a:avLst/>
          </a:prstGeom>
        </p:spPr>
      </p:pic>
    </p:spTree>
    <p:extLst>
      <p:ext uri="{BB962C8B-B14F-4D97-AF65-F5344CB8AC3E}">
        <p14:creationId xmlns:p14="http://schemas.microsoft.com/office/powerpoint/2010/main" val="5431037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B6996C-F6B2-B718-4B48-44322DBE484E}"/>
              </a:ext>
            </a:extLst>
          </p:cNvPr>
          <p:cNvSpPr/>
          <p:nvPr userDrawn="1"/>
        </p:nvSpPr>
        <p:spPr>
          <a:xfrm>
            <a:off x="-1" y="0"/>
            <a:ext cx="12188826" cy="2256094"/>
          </a:xfrm>
          <a:prstGeom prst="rect">
            <a:avLst/>
          </a:prstGeom>
          <a:gradFill flip="none" rotWithShape="1">
            <a:gsLst>
              <a:gs pos="0">
                <a:schemeClr val="accent2">
                  <a:tint val="66000"/>
                  <a:satMod val="160000"/>
                  <a:alpha val="58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 name="Title"/>
          <p:cNvSpPr>
            <a:spLocks noGrp="1"/>
          </p:cNvSpPr>
          <p:nvPr>
            <p:ph type="ctrTitle" hasCustomPrompt="1"/>
          </p:nvPr>
        </p:nvSpPr>
        <p:spPr>
          <a:xfrm>
            <a:off x="1523603" y="1389890"/>
            <a:ext cx="9141619" cy="704277"/>
          </a:xfrm>
          <a:prstGeom prst="rect">
            <a:avLst/>
          </a:prstGeom>
        </p:spPr>
        <p:txBody>
          <a:bodyPr anchor="b">
            <a:normAutofit/>
          </a:bodyPr>
          <a:lstStyle>
            <a:lvl1pPr algn="ctr">
              <a:defRPr sz="5499" b="1">
                <a:solidFill>
                  <a:schemeClr val="accent3"/>
                </a:solidFill>
                <a:latin typeface="+mj-lt"/>
              </a:defRPr>
            </a:lvl1pPr>
          </a:lstStyle>
          <a:p>
            <a:r>
              <a:rPr lang="en-US" dirty="0"/>
              <a:t>Our Proud Partners</a:t>
            </a:r>
          </a:p>
        </p:txBody>
      </p:sp>
      <p:sp>
        <p:nvSpPr>
          <p:cNvPr id="7" name="Rectangle 6">
            <a:extLst>
              <a:ext uri="{FF2B5EF4-FFF2-40B4-BE49-F238E27FC236}">
                <a16:creationId xmlns:a16="http://schemas.microsoft.com/office/drawing/2014/main" id="{A96ABD0D-5F09-A334-7FFF-FD68895646FE}"/>
              </a:ext>
            </a:extLst>
          </p:cNvPr>
          <p:cNvSpPr/>
          <p:nvPr userDrawn="1"/>
        </p:nvSpPr>
        <p:spPr>
          <a:xfrm>
            <a:off x="-1" y="4690872"/>
            <a:ext cx="12188826" cy="2167128"/>
          </a:xfrm>
          <a:prstGeom prst="rect">
            <a:avLst/>
          </a:prstGeom>
          <a:gradFill flip="none" rotWithShape="1">
            <a:gsLst>
              <a:gs pos="0">
                <a:schemeClr val="accent2">
                  <a:tint val="66000"/>
                  <a:satMod val="160000"/>
                  <a:alpha val="58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3" name="Picture 2">
            <a:extLst>
              <a:ext uri="{FF2B5EF4-FFF2-40B4-BE49-F238E27FC236}">
                <a16:creationId xmlns:a16="http://schemas.microsoft.com/office/drawing/2014/main" id="{4B30D1A1-4E63-CB10-6BB9-C0A5F74C20A1}"/>
              </a:ext>
            </a:extLst>
          </p:cNvPr>
          <p:cNvPicPr>
            <a:picLocks noChangeAspect="1"/>
          </p:cNvPicPr>
          <p:nvPr userDrawn="1"/>
        </p:nvPicPr>
        <p:blipFill>
          <a:blip r:embed="rId2"/>
          <a:srcRect/>
          <a:stretch/>
        </p:blipFill>
        <p:spPr>
          <a:xfrm>
            <a:off x="615155" y="2894822"/>
            <a:ext cx="10936741" cy="1343372"/>
          </a:xfrm>
          <a:prstGeom prst="rect">
            <a:avLst/>
          </a:prstGeom>
        </p:spPr>
      </p:pic>
    </p:spTree>
    <p:extLst>
      <p:ext uri="{BB962C8B-B14F-4D97-AF65-F5344CB8AC3E}">
        <p14:creationId xmlns:p14="http://schemas.microsoft.com/office/powerpoint/2010/main" val="15347120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5D399AF-5922-44E5-9E71-FB33E80F091E}"/>
              </a:ext>
            </a:extLst>
          </p:cNvPr>
          <p:cNvSpPr>
            <a:spLocks noGrp="1"/>
          </p:cNvSpPr>
          <p:nvPr>
            <p:ph type="title" hasCustomPrompt="1"/>
          </p:nvPr>
        </p:nvSpPr>
        <p:spPr/>
        <p:txBody>
          <a:bodyPr>
            <a:normAutofit/>
          </a:bodyPr>
          <a:lstStyle>
            <a:lvl1pPr>
              <a:defRPr sz="3600">
                <a:solidFill>
                  <a:schemeClr val="accent3"/>
                </a:solidFill>
                <a:latin typeface="+mj-lt"/>
              </a:defRPr>
            </a:lvl1pPr>
          </a:lstStyle>
          <a:p>
            <a:r>
              <a:rPr lang="en-US" dirty="0"/>
              <a:t>Click to edit headline</a:t>
            </a:r>
          </a:p>
        </p:txBody>
      </p:sp>
      <p:sp>
        <p:nvSpPr>
          <p:cNvPr id="4" name="Content Placeholder">
            <a:extLst>
              <a:ext uri="{FF2B5EF4-FFF2-40B4-BE49-F238E27FC236}">
                <a16:creationId xmlns:a16="http://schemas.microsoft.com/office/drawing/2014/main" id="{2F52E914-CF20-4F3F-B23A-83D49186144F}"/>
              </a:ext>
            </a:extLst>
          </p:cNvPr>
          <p:cNvSpPr>
            <a:spLocks noGrp="1"/>
          </p:cNvSpPr>
          <p:nvPr>
            <p:ph sz="quarter" idx="10" hasCustomPrompt="1"/>
          </p:nvPr>
        </p:nvSpPr>
        <p:spPr>
          <a:xfrm>
            <a:off x="837982" y="1487970"/>
            <a:ext cx="10512862" cy="4678363"/>
          </a:xfrm>
        </p:spPr>
        <p:txBody>
          <a:bodyPr/>
          <a:lstStyle>
            <a:lvl1pPr>
              <a:defRPr b="0" i="0">
                <a:solidFill>
                  <a:schemeClr val="accent1"/>
                </a:solidFill>
                <a:latin typeface="Calibri" panose="020F0502020204030204" pitchFamily="34" charset="0"/>
                <a:cs typeface="Calibri" panose="020F0502020204030204" pitchFamily="34" charset="0"/>
              </a:defRPr>
            </a:lvl1pPr>
            <a:lvl2pPr>
              <a:defRPr b="0" i="0">
                <a:solidFill>
                  <a:schemeClr val="accent1"/>
                </a:solidFill>
                <a:latin typeface="Calibri" panose="020F0502020204030204" pitchFamily="34" charset="0"/>
                <a:cs typeface="Calibri" panose="020F0502020204030204" pitchFamily="34" charset="0"/>
              </a:defRPr>
            </a:lvl2pPr>
            <a:lvl3pPr>
              <a:defRPr b="0" i="0">
                <a:solidFill>
                  <a:schemeClr val="accent1"/>
                </a:solidFill>
                <a:latin typeface="Calibri" panose="020F0502020204030204" pitchFamily="34" charset="0"/>
                <a:cs typeface="Calibri" panose="020F0502020204030204" pitchFamily="34" charset="0"/>
              </a:defRPr>
            </a:lvl3pPr>
            <a:lvl4pPr>
              <a:defRPr b="0" i="0">
                <a:solidFill>
                  <a:schemeClr val="accent1"/>
                </a:solidFill>
                <a:latin typeface="Calibri" panose="020F0502020204030204" pitchFamily="34" charset="0"/>
                <a:cs typeface="Calibri" panose="020F0502020204030204" pitchFamily="34" charset="0"/>
              </a:defRPr>
            </a:lvl4pPr>
            <a:lvl5pPr>
              <a:defRPr b="0" i="0">
                <a:solidFill>
                  <a:schemeClr val="accent1"/>
                </a:solidFill>
                <a:latin typeface="Calibri" panose="020F0502020204030204" pitchFamily="34" charset="0"/>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a:extLst>
              <a:ext uri="{FF2B5EF4-FFF2-40B4-BE49-F238E27FC236}">
                <a16:creationId xmlns:a16="http://schemas.microsoft.com/office/drawing/2014/main" id="{3C1C682E-8FAD-49E8-8F92-927F4518EDCF}"/>
              </a:ext>
            </a:extLst>
          </p:cNvPr>
          <p:cNvSpPr>
            <a:spLocks noGrp="1"/>
          </p:cNvSpPr>
          <p:nvPr>
            <p:ph type="sldNum" sz="quarter" idx="11"/>
          </p:nvPr>
        </p:nvSpPr>
        <p:spPr>
          <a:xfrm>
            <a:off x="11511053" y="6356147"/>
            <a:ext cx="677774" cy="191503"/>
          </a:xfrm>
        </p:spPr>
        <p:txBody>
          <a:bodyPr/>
          <a:lstStyle/>
          <a:p>
            <a:fld id="{D8FE707D-7EDD-4671-B995-A3FBECAF0B25}" type="slidenum">
              <a:rPr lang="en-US" smtClean="0"/>
              <a:t>‹#›</a:t>
            </a:fld>
            <a:endParaRPr lang="en-US"/>
          </a:p>
        </p:txBody>
      </p:sp>
    </p:spTree>
    <p:extLst>
      <p:ext uri="{BB962C8B-B14F-4D97-AF65-F5344CB8AC3E}">
        <p14:creationId xmlns:p14="http://schemas.microsoft.com/office/powerpoint/2010/main" val="350254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EFCAAE-8033-9BF6-D7FB-8055BD1AD4E2}"/>
              </a:ext>
            </a:extLst>
          </p:cNvPr>
          <p:cNvSpPr/>
          <p:nvPr userDrawn="1"/>
        </p:nvSpPr>
        <p:spPr>
          <a:xfrm>
            <a:off x="1" y="0"/>
            <a:ext cx="7808775" cy="6858000"/>
          </a:xfrm>
          <a:prstGeom prst="rect">
            <a:avLst/>
          </a:prstGeom>
          <a:gradFill flip="none" rotWithShape="1">
            <a:gsLst>
              <a:gs pos="0">
                <a:schemeClr val="accent2">
                  <a:tint val="66000"/>
                  <a:satMod val="160000"/>
                  <a:alpha val="58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8" name="CRS logo" descr="Catholic Relief Services logo">
            <a:extLst>
              <a:ext uri="{FF2B5EF4-FFF2-40B4-BE49-F238E27FC236}">
                <a16:creationId xmlns:a16="http://schemas.microsoft.com/office/drawing/2014/main" id="{58200DB7-412F-2F41-A29A-F189D4F55E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69085" y="5771587"/>
            <a:ext cx="1540532" cy="749065"/>
          </a:xfrm>
          <a:prstGeom prst="rect">
            <a:avLst/>
          </a:prstGeom>
        </p:spPr>
      </p:pic>
      <p:sp>
        <p:nvSpPr>
          <p:cNvPr id="12" name="Title">
            <a:extLst>
              <a:ext uri="{FF2B5EF4-FFF2-40B4-BE49-F238E27FC236}">
                <a16:creationId xmlns:a16="http://schemas.microsoft.com/office/drawing/2014/main" id="{C9B0E1D0-A145-2E1B-6AA4-A84506D7A53F}"/>
              </a:ext>
            </a:extLst>
          </p:cNvPr>
          <p:cNvSpPr>
            <a:spLocks noGrp="1"/>
          </p:cNvSpPr>
          <p:nvPr>
            <p:ph type="ctrTitle" hasCustomPrompt="1"/>
          </p:nvPr>
        </p:nvSpPr>
        <p:spPr>
          <a:xfrm>
            <a:off x="6094414" y="564930"/>
            <a:ext cx="4570809" cy="2934859"/>
          </a:xfrm>
          <a:prstGeom prst="rect">
            <a:avLst/>
          </a:prstGeom>
        </p:spPr>
        <p:txBody>
          <a:bodyPr anchor="b">
            <a:normAutofit/>
          </a:bodyPr>
          <a:lstStyle>
            <a:lvl1pPr algn="l">
              <a:defRPr sz="4000" b="1">
                <a:solidFill>
                  <a:schemeClr val="accent3"/>
                </a:solidFill>
                <a:latin typeface="+mj-lt"/>
              </a:defRPr>
            </a:lvl1pPr>
          </a:lstStyle>
          <a:p>
            <a:r>
              <a:rPr lang="en-US" dirty="0"/>
              <a:t>Insert section header</a:t>
            </a:r>
          </a:p>
        </p:txBody>
      </p:sp>
      <p:sp>
        <p:nvSpPr>
          <p:cNvPr id="13" name="Subtitle Placeholder">
            <a:extLst>
              <a:ext uri="{FF2B5EF4-FFF2-40B4-BE49-F238E27FC236}">
                <a16:creationId xmlns:a16="http://schemas.microsoft.com/office/drawing/2014/main" id="{61A7688A-4DB7-5081-48DC-E4A191053F66}"/>
              </a:ext>
            </a:extLst>
          </p:cNvPr>
          <p:cNvSpPr>
            <a:spLocks noGrp="1"/>
          </p:cNvSpPr>
          <p:nvPr>
            <p:ph type="subTitle" idx="1" hasCustomPrompt="1"/>
          </p:nvPr>
        </p:nvSpPr>
        <p:spPr>
          <a:xfrm>
            <a:off x="6094414" y="3591864"/>
            <a:ext cx="4570809" cy="2928788"/>
          </a:xfrm>
          <a:prstGeom prst="rect">
            <a:avLst/>
          </a:prstGeom>
        </p:spPr>
        <p:txBody>
          <a:bodyPr>
            <a:normAutofit/>
          </a:bodyPr>
          <a:lstStyle>
            <a:lvl1pPr marL="0" indent="0" algn="l">
              <a:buNone/>
              <a:defRPr sz="2800" b="0" i="0">
                <a:solidFill>
                  <a:schemeClr val="accent1"/>
                </a:solidFill>
                <a:latin typeface="+mn-lt"/>
                <a:cs typeface="Gotham Book" pitchFamily="2" charset="0"/>
              </a:defRPr>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Insert section subhead</a:t>
            </a:r>
          </a:p>
        </p:txBody>
      </p:sp>
      <p:pic>
        <p:nvPicPr>
          <p:cNvPr id="3" name="Picture 2" descr="Text&#10;&#10;Description automatically generated">
            <a:extLst>
              <a:ext uri="{FF2B5EF4-FFF2-40B4-BE49-F238E27FC236}">
                <a16:creationId xmlns:a16="http://schemas.microsoft.com/office/drawing/2014/main" id="{2A0067E1-3B37-1301-759A-9D1FF75ED069}"/>
              </a:ext>
            </a:extLst>
          </p:cNvPr>
          <p:cNvPicPr>
            <a:picLocks noChangeAspect="1"/>
          </p:cNvPicPr>
          <p:nvPr userDrawn="1"/>
        </p:nvPicPr>
        <p:blipFill>
          <a:blip r:embed="rId4"/>
          <a:stretch>
            <a:fillRect/>
          </a:stretch>
        </p:blipFill>
        <p:spPr>
          <a:xfrm>
            <a:off x="845661" y="564930"/>
            <a:ext cx="2545556" cy="1859671"/>
          </a:xfrm>
          <a:prstGeom prst="rect">
            <a:avLst/>
          </a:prstGeom>
        </p:spPr>
      </p:pic>
    </p:spTree>
    <p:extLst>
      <p:ext uri="{BB962C8B-B14F-4D97-AF65-F5344CB8AC3E}">
        <p14:creationId xmlns:p14="http://schemas.microsoft.com/office/powerpoint/2010/main" val="1107141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EFCAAE-8033-9BF6-D7FB-8055BD1AD4E2}"/>
              </a:ext>
            </a:extLst>
          </p:cNvPr>
          <p:cNvSpPr/>
          <p:nvPr userDrawn="1"/>
        </p:nvSpPr>
        <p:spPr>
          <a:xfrm>
            <a:off x="1" y="0"/>
            <a:ext cx="7808775" cy="6858000"/>
          </a:xfrm>
          <a:prstGeom prst="rect">
            <a:avLst/>
          </a:prstGeom>
          <a:gradFill flip="none" rotWithShape="1">
            <a:gsLst>
              <a:gs pos="0">
                <a:schemeClr val="accent2">
                  <a:tint val="66000"/>
                  <a:satMod val="160000"/>
                  <a:alpha val="58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8" name="CRS logo" descr="Catholic Relief Services logo">
            <a:extLst>
              <a:ext uri="{FF2B5EF4-FFF2-40B4-BE49-F238E27FC236}">
                <a16:creationId xmlns:a16="http://schemas.microsoft.com/office/drawing/2014/main" id="{58200DB7-412F-2F41-A29A-F189D4F55E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69085" y="5771587"/>
            <a:ext cx="1540532" cy="749065"/>
          </a:xfrm>
          <a:prstGeom prst="rect">
            <a:avLst/>
          </a:prstGeom>
        </p:spPr>
      </p:pic>
      <p:sp>
        <p:nvSpPr>
          <p:cNvPr id="12" name="Title">
            <a:extLst>
              <a:ext uri="{FF2B5EF4-FFF2-40B4-BE49-F238E27FC236}">
                <a16:creationId xmlns:a16="http://schemas.microsoft.com/office/drawing/2014/main" id="{C9B0E1D0-A145-2E1B-6AA4-A84506D7A53F}"/>
              </a:ext>
            </a:extLst>
          </p:cNvPr>
          <p:cNvSpPr>
            <a:spLocks noGrp="1"/>
          </p:cNvSpPr>
          <p:nvPr>
            <p:ph type="ctrTitle" hasCustomPrompt="1"/>
          </p:nvPr>
        </p:nvSpPr>
        <p:spPr>
          <a:xfrm>
            <a:off x="6094414" y="564930"/>
            <a:ext cx="4570809" cy="2934859"/>
          </a:xfrm>
          <a:prstGeom prst="rect">
            <a:avLst/>
          </a:prstGeom>
        </p:spPr>
        <p:txBody>
          <a:bodyPr anchor="b">
            <a:normAutofit/>
          </a:bodyPr>
          <a:lstStyle>
            <a:lvl1pPr algn="l">
              <a:defRPr sz="4000" b="1">
                <a:solidFill>
                  <a:schemeClr val="accent3"/>
                </a:solidFill>
                <a:latin typeface="+mj-lt"/>
              </a:defRPr>
            </a:lvl1pPr>
          </a:lstStyle>
          <a:p>
            <a:r>
              <a:rPr lang="en-US" dirty="0"/>
              <a:t>Insert section header</a:t>
            </a:r>
          </a:p>
        </p:txBody>
      </p:sp>
      <p:sp>
        <p:nvSpPr>
          <p:cNvPr id="13" name="Subtitle Placeholder">
            <a:extLst>
              <a:ext uri="{FF2B5EF4-FFF2-40B4-BE49-F238E27FC236}">
                <a16:creationId xmlns:a16="http://schemas.microsoft.com/office/drawing/2014/main" id="{61A7688A-4DB7-5081-48DC-E4A191053F66}"/>
              </a:ext>
            </a:extLst>
          </p:cNvPr>
          <p:cNvSpPr>
            <a:spLocks noGrp="1"/>
          </p:cNvSpPr>
          <p:nvPr>
            <p:ph type="subTitle" idx="1" hasCustomPrompt="1"/>
          </p:nvPr>
        </p:nvSpPr>
        <p:spPr>
          <a:xfrm>
            <a:off x="6094414" y="3591864"/>
            <a:ext cx="4570809" cy="2928788"/>
          </a:xfrm>
          <a:prstGeom prst="rect">
            <a:avLst/>
          </a:prstGeom>
        </p:spPr>
        <p:txBody>
          <a:bodyPr>
            <a:normAutofit/>
          </a:bodyPr>
          <a:lstStyle>
            <a:lvl1pPr marL="0" indent="0" algn="l">
              <a:buNone/>
              <a:defRPr sz="2800" b="0" i="0">
                <a:solidFill>
                  <a:schemeClr val="accent1"/>
                </a:solidFill>
                <a:latin typeface="+mn-lt"/>
                <a:cs typeface="Gotham Book" pitchFamily="2" charset="0"/>
              </a:defRPr>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Insert section subhead</a:t>
            </a:r>
          </a:p>
        </p:txBody>
      </p:sp>
    </p:spTree>
    <p:extLst>
      <p:ext uri="{BB962C8B-B14F-4D97-AF65-F5344CB8AC3E}">
        <p14:creationId xmlns:p14="http://schemas.microsoft.com/office/powerpoint/2010/main" val="17806764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EFCAAE-8033-9BF6-D7FB-8055BD1AD4E2}"/>
              </a:ext>
            </a:extLst>
          </p:cNvPr>
          <p:cNvSpPr/>
          <p:nvPr userDrawn="1"/>
        </p:nvSpPr>
        <p:spPr>
          <a:xfrm>
            <a:off x="1" y="0"/>
            <a:ext cx="7808775" cy="6858000"/>
          </a:xfrm>
          <a:prstGeom prst="rect">
            <a:avLst/>
          </a:prstGeom>
          <a:gradFill flip="none" rotWithShape="1">
            <a:gsLst>
              <a:gs pos="0">
                <a:schemeClr val="accent2">
                  <a:tint val="66000"/>
                  <a:satMod val="160000"/>
                  <a:alpha val="58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8" name="CRS logo" descr="Catholic Relief Services logo">
            <a:extLst>
              <a:ext uri="{FF2B5EF4-FFF2-40B4-BE49-F238E27FC236}">
                <a16:creationId xmlns:a16="http://schemas.microsoft.com/office/drawing/2014/main" id="{58200DB7-412F-2F41-A29A-F189D4F55E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69085" y="5771587"/>
            <a:ext cx="1540532" cy="749065"/>
          </a:xfrm>
          <a:prstGeom prst="rect">
            <a:avLst/>
          </a:prstGeom>
        </p:spPr>
      </p:pic>
      <p:sp>
        <p:nvSpPr>
          <p:cNvPr id="12" name="Title">
            <a:extLst>
              <a:ext uri="{FF2B5EF4-FFF2-40B4-BE49-F238E27FC236}">
                <a16:creationId xmlns:a16="http://schemas.microsoft.com/office/drawing/2014/main" id="{C9B0E1D0-A145-2E1B-6AA4-A84506D7A53F}"/>
              </a:ext>
            </a:extLst>
          </p:cNvPr>
          <p:cNvSpPr>
            <a:spLocks noGrp="1"/>
          </p:cNvSpPr>
          <p:nvPr>
            <p:ph type="ctrTitle" hasCustomPrompt="1"/>
          </p:nvPr>
        </p:nvSpPr>
        <p:spPr>
          <a:xfrm>
            <a:off x="1599784" y="2607709"/>
            <a:ext cx="8989258" cy="1670377"/>
          </a:xfrm>
          <a:prstGeom prst="rect">
            <a:avLst/>
          </a:prstGeom>
        </p:spPr>
        <p:txBody>
          <a:bodyPr anchor="b">
            <a:normAutofit/>
          </a:bodyPr>
          <a:lstStyle>
            <a:lvl1pPr algn="ctr">
              <a:defRPr sz="5499" b="1" i="0">
                <a:solidFill>
                  <a:schemeClr val="accent3"/>
                </a:solidFill>
                <a:latin typeface="+mj-lt"/>
                <a:cs typeface="Gotham Medium" pitchFamily="2" charset="0"/>
              </a:defRPr>
            </a:lvl1pPr>
          </a:lstStyle>
          <a:p>
            <a:r>
              <a:rPr lang="en-US" dirty="0"/>
              <a:t>Click to insert section header</a:t>
            </a:r>
          </a:p>
        </p:txBody>
      </p:sp>
      <p:pic>
        <p:nvPicPr>
          <p:cNvPr id="2" name="Picture 1" descr="Text&#10;&#10;Description automatically generated">
            <a:extLst>
              <a:ext uri="{FF2B5EF4-FFF2-40B4-BE49-F238E27FC236}">
                <a16:creationId xmlns:a16="http://schemas.microsoft.com/office/drawing/2014/main" id="{49ED2FED-7AA3-A0D0-F8E2-BBC3033B34D3}"/>
              </a:ext>
            </a:extLst>
          </p:cNvPr>
          <p:cNvPicPr>
            <a:picLocks noChangeAspect="1"/>
          </p:cNvPicPr>
          <p:nvPr userDrawn="1"/>
        </p:nvPicPr>
        <p:blipFill>
          <a:blip r:embed="rId4"/>
          <a:stretch>
            <a:fillRect/>
          </a:stretch>
        </p:blipFill>
        <p:spPr>
          <a:xfrm>
            <a:off x="845661" y="564930"/>
            <a:ext cx="2545556" cy="1859671"/>
          </a:xfrm>
          <a:prstGeom prst="rect">
            <a:avLst/>
          </a:prstGeom>
        </p:spPr>
      </p:pic>
    </p:spTree>
    <p:extLst>
      <p:ext uri="{BB962C8B-B14F-4D97-AF65-F5344CB8AC3E}">
        <p14:creationId xmlns:p14="http://schemas.microsoft.com/office/powerpoint/2010/main" val="14518326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22A299-9D74-4C65-97C9-8376FBB6A8C3}"/>
              </a:ext>
            </a:extLst>
          </p:cNvPr>
          <p:cNvSpPr>
            <a:spLocks noGrp="1"/>
          </p:cNvSpPr>
          <p:nvPr>
            <p:ph type="title" hasCustomPrompt="1"/>
          </p:nvPr>
        </p:nvSpPr>
        <p:spPr/>
        <p:txBody>
          <a:bodyPr>
            <a:normAutofit/>
          </a:bodyPr>
          <a:lstStyle>
            <a:lvl1pPr>
              <a:defRPr sz="3600">
                <a:solidFill>
                  <a:schemeClr val="accent3"/>
                </a:solidFill>
                <a:latin typeface="ITC New Baskerville Std" panose="02020602060506020304" pitchFamily="18" charset="77"/>
              </a:defRPr>
            </a:lvl1pPr>
          </a:lstStyle>
          <a:p>
            <a:r>
              <a:rPr lang="en-US" dirty="0"/>
              <a:t>Click to edit slide headline text</a:t>
            </a:r>
          </a:p>
        </p:txBody>
      </p:sp>
      <p:sp>
        <p:nvSpPr>
          <p:cNvPr id="4" name="Content Placeholder Left">
            <a:extLst>
              <a:ext uri="{FF2B5EF4-FFF2-40B4-BE49-F238E27FC236}">
                <a16:creationId xmlns:a16="http://schemas.microsoft.com/office/drawing/2014/main" id="{15FD8339-C764-4394-984C-4DEE2FF3C311}"/>
              </a:ext>
            </a:extLst>
          </p:cNvPr>
          <p:cNvSpPr>
            <a:spLocks noGrp="1"/>
          </p:cNvSpPr>
          <p:nvPr>
            <p:ph sz="quarter" idx="10" hasCustomPrompt="1"/>
          </p:nvPr>
        </p:nvSpPr>
        <p:spPr>
          <a:xfrm>
            <a:off x="837982" y="1477929"/>
            <a:ext cx="5072328" cy="4700145"/>
          </a:xfrm>
        </p:spPr>
        <p:txBody>
          <a:bodyPr/>
          <a:lstStyle>
            <a:lvl1pPr>
              <a:defRPr b="0" i="0">
                <a:solidFill>
                  <a:schemeClr val="accent1"/>
                </a:solidFill>
                <a:latin typeface="+mn-lt"/>
                <a:cs typeface="Gotham Book" pitchFamily="2" charset="0"/>
              </a:defRPr>
            </a:lvl1pPr>
            <a:lvl2pPr>
              <a:defRPr b="0" i="0">
                <a:solidFill>
                  <a:schemeClr val="accent1"/>
                </a:solidFill>
                <a:latin typeface="+mn-lt"/>
                <a:cs typeface="Gotham Book" pitchFamily="2" charset="0"/>
              </a:defRPr>
            </a:lvl2pPr>
            <a:lvl3pPr>
              <a:defRPr b="0" i="0">
                <a:solidFill>
                  <a:schemeClr val="accent1"/>
                </a:solidFill>
                <a:latin typeface="+mn-lt"/>
                <a:cs typeface="Gotham Book" pitchFamily="2" charset="0"/>
              </a:defRPr>
            </a:lvl3pPr>
            <a:lvl4pPr>
              <a:defRPr b="0" i="0">
                <a:solidFill>
                  <a:schemeClr val="accent1"/>
                </a:solidFill>
                <a:latin typeface="+mn-lt"/>
                <a:cs typeface="Gotham Book" pitchFamily="2" charset="0"/>
              </a:defRPr>
            </a:lvl4pPr>
            <a:lvl5pPr>
              <a:defRPr b="0" i="0">
                <a:solidFill>
                  <a:schemeClr val="accent1"/>
                </a:solidFill>
                <a:latin typeface="+mn-lt"/>
                <a:cs typeface="Gotham Book" pitchFamily="2"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Right">
            <a:extLst>
              <a:ext uri="{FF2B5EF4-FFF2-40B4-BE49-F238E27FC236}">
                <a16:creationId xmlns:a16="http://schemas.microsoft.com/office/drawing/2014/main" id="{1A4F065B-EEB2-471E-A8FC-33594BB68122}"/>
              </a:ext>
            </a:extLst>
          </p:cNvPr>
          <p:cNvSpPr>
            <a:spLocks noGrp="1"/>
          </p:cNvSpPr>
          <p:nvPr>
            <p:ph sz="quarter" idx="11" hasCustomPrompt="1"/>
          </p:nvPr>
        </p:nvSpPr>
        <p:spPr>
          <a:xfrm>
            <a:off x="6278517" y="1488562"/>
            <a:ext cx="5072328" cy="4700145"/>
          </a:xfrm>
        </p:spPr>
        <p:txBody>
          <a:bodyPr/>
          <a:lstStyle>
            <a:lvl1pPr>
              <a:defRPr b="0" i="0">
                <a:solidFill>
                  <a:schemeClr val="accent1"/>
                </a:solidFill>
                <a:latin typeface="+mn-lt"/>
                <a:cs typeface="Gotham Book" pitchFamily="2" charset="0"/>
              </a:defRPr>
            </a:lvl1pPr>
            <a:lvl2pPr>
              <a:defRPr b="0" i="0">
                <a:solidFill>
                  <a:schemeClr val="accent1"/>
                </a:solidFill>
                <a:latin typeface="+mn-lt"/>
                <a:cs typeface="Gotham Book" pitchFamily="2" charset="0"/>
              </a:defRPr>
            </a:lvl2pPr>
            <a:lvl3pPr>
              <a:defRPr b="0" i="0">
                <a:solidFill>
                  <a:schemeClr val="accent1"/>
                </a:solidFill>
                <a:latin typeface="+mn-lt"/>
                <a:cs typeface="Gotham Book" pitchFamily="2" charset="0"/>
              </a:defRPr>
            </a:lvl3pPr>
            <a:lvl4pPr>
              <a:defRPr b="0" i="0">
                <a:solidFill>
                  <a:schemeClr val="accent1"/>
                </a:solidFill>
                <a:latin typeface="+mn-lt"/>
                <a:cs typeface="Gotham Book" pitchFamily="2" charset="0"/>
              </a:defRPr>
            </a:lvl4pPr>
            <a:lvl5pPr>
              <a:defRPr b="0" i="0">
                <a:solidFill>
                  <a:schemeClr val="accent1"/>
                </a:solidFill>
                <a:latin typeface="+mn-lt"/>
                <a:cs typeface="Gotham Book" pitchFamily="2"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a:extLst>
              <a:ext uri="{FF2B5EF4-FFF2-40B4-BE49-F238E27FC236}">
                <a16:creationId xmlns:a16="http://schemas.microsoft.com/office/drawing/2014/main" id="{628828FE-67C8-45D4-BF26-38EF5A264C1B}"/>
              </a:ext>
            </a:extLst>
          </p:cNvPr>
          <p:cNvSpPr>
            <a:spLocks noGrp="1"/>
          </p:cNvSpPr>
          <p:nvPr>
            <p:ph type="sldNum" sz="quarter" idx="12"/>
          </p:nvPr>
        </p:nvSpPr>
        <p:spPr/>
        <p:txBody>
          <a:bodyPr/>
          <a:lstStyle/>
          <a:p>
            <a:fld id="{D8FE707D-7EDD-4671-B995-A3FBECAF0B25}" type="slidenum">
              <a:rPr lang="en-US" smtClean="0"/>
              <a:pPr/>
              <a:t>‹#›</a:t>
            </a:fld>
            <a:endParaRPr lang="en-US" dirty="0"/>
          </a:p>
        </p:txBody>
      </p:sp>
    </p:spTree>
    <p:extLst>
      <p:ext uri="{BB962C8B-B14F-4D97-AF65-F5344CB8AC3E}">
        <p14:creationId xmlns:p14="http://schemas.microsoft.com/office/powerpoint/2010/main" val="40344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8BA6FB0-BA43-4CFC-A76D-28EE4377813D}"/>
              </a:ext>
            </a:extLst>
          </p:cNvPr>
          <p:cNvSpPr>
            <a:spLocks noGrp="1"/>
          </p:cNvSpPr>
          <p:nvPr>
            <p:ph type="title" hasCustomPrompt="1"/>
          </p:nvPr>
        </p:nvSpPr>
        <p:spPr/>
        <p:txBody>
          <a:bodyPr>
            <a:normAutofit/>
          </a:bodyPr>
          <a:lstStyle>
            <a:lvl1pPr>
              <a:defRPr sz="3600">
                <a:solidFill>
                  <a:schemeClr val="accent3"/>
                </a:solidFill>
                <a:latin typeface="+mj-lt"/>
              </a:defRPr>
            </a:lvl1pPr>
          </a:lstStyle>
          <a:p>
            <a:r>
              <a:rPr lang="en-US" dirty="0"/>
              <a:t>Click to edit slide headline text</a:t>
            </a:r>
          </a:p>
        </p:txBody>
      </p:sp>
      <p:sp>
        <p:nvSpPr>
          <p:cNvPr id="3" name="Text Placeholder Left"/>
          <p:cNvSpPr>
            <a:spLocks noGrp="1"/>
          </p:cNvSpPr>
          <p:nvPr>
            <p:ph type="body" idx="1" hasCustomPrompt="1"/>
          </p:nvPr>
        </p:nvSpPr>
        <p:spPr>
          <a:xfrm>
            <a:off x="839571" y="1516375"/>
            <a:ext cx="5156443" cy="823912"/>
          </a:xfrm>
          <a:prstGeom prst="rect">
            <a:avLst/>
          </a:prstGeom>
        </p:spPr>
        <p:txBody>
          <a:bodyPr anchor="b">
            <a:noAutofit/>
          </a:bodyPr>
          <a:lstStyle>
            <a:lvl1pPr marL="0" indent="0">
              <a:buNone/>
              <a:defRPr sz="2800" b="1" i="0">
                <a:solidFill>
                  <a:schemeClr val="accent1"/>
                </a:solidFill>
                <a:latin typeface="+mn-lt"/>
                <a:cs typeface="Gotham Bold" pitchFamily="2" charset="0"/>
              </a:defRPr>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dirty="0"/>
              <a:t>Click to insert subhead</a:t>
            </a:r>
          </a:p>
        </p:txBody>
      </p:sp>
      <p:sp>
        <p:nvSpPr>
          <p:cNvPr id="4" name="Content Placeholder Left"/>
          <p:cNvSpPr>
            <a:spLocks noGrp="1"/>
          </p:cNvSpPr>
          <p:nvPr>
            <p:ph sz="half" idx="2" hasCustomPrompt="1"/>
          </p:nvPr>
        </p:nvSpPr>
        <p:spPr>
          <a:xfrm>
            <a:off x="839571" y="2503714"/>
            <a:ext cx="5156443" cy="3705481"/>
          </a:xfrm>
          <a:prstGeom prst="rect">
            <a:avLst/>
          </a:prstGeom>
        </p:spPr>
        <p:txBody>
          <a:bodyPr/>
          <a:lstStyle>
            <a:lvl1pPr>
              <a:defRPr b="0" i="0">
                <a:solidFill>
                  <a:schemeClr val="accent1"/>
                </a:solidFill>
                <a:latin typeface="+mn-lt"/>
                <a:cs typeface="Gotham Book" pitchFamily="2" charset="0"/>
              </a:defRPr>
            </a:lvl1pPr>
            <a:lvl2pPr>
              <a:defRPr b="0" i="0">
                <a:solidFill>
                  <a:schemeClr val="accent1"/>
                </a:solidFill>
                <a:latin typeface="+mn-lt"/>
                <a:cs typeface="Gotham Book" pitchFamily="2" charset="0"/>
              </a:defRPr>
            </a:lvl2pPr>
            <a:lvl3pPr>
              <a:defRPr b="0" i="0">
                <a:solidFill>
                  <a:schemeClr val="accent1"/>
                </a:solidFill>
                <a:latin typeface="+mn-lt"/>
                <a:cs typeface="Gotham Book" pitchFamily="2" charset="0"/>
              </a:defRPr>
            </a:lvl3pPr>
            <a:lvl4pPr>
              <a:defRPr b="0" i="0">
                <a:solidFill>
                  <a:schemeClr val="accent1"/>
                </a:solidFill>
                <a:latin typeface="+mn-lt"/>
                <a:cs typeface="Gotham Book" pitchFamily="2" charset="0"/>
              </a:defRPr>
            </a:lvl4pPr>
            <a:lvl5pPr>
              <a:defRPr b="0" i="0">
                <a:solidFill>
                  <a:schemeClr val="accent1"/>
                </a:solidFill>
                <a:latin typeface="+mn-lt"/>
                <a:cs typeface="Gotham Book" pitchFamily="2"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Right"/>
          <p:cNvSpPr>
            <a:spLocks noGrp="1"/>
          </p:cNvSpPr>
          <p:nvPr>
            <p:ph type="body" sz="quarter" idx="3" hasCustomPrompt="1"/>
          </p:nvPr>
        </p:nvSpPr>
        <p:spPr>
          <a:xfrm>
            <a:off x="6170593" y="1516375"/>
            <a:ext cx="5181838" cy="823912"/>
          </a:xfrm>
          <a:prstGeom prst="rect">
            <a:avLst/>
          </a:prstGeom>
        </p:spPr>
        <p:txBody>
          <a:bodyPr anchor="b">
            <a:normAutofit/>
          </a:bodyPr>
          <a:lstStyle>
            <a:lvl1pPr marL="0" indent="0">
              <a:buNone/>
              <a:defRPr sz="2800" b="1" i="0">
                <a:solidFill>
                  <a:schemeClr val="accent1"/>
                </a:solidFill>
                <a:latin typeface="+mn-lt"/>
                <a:cs typeface="Gotham Bold" pitchFamily="2" charset="0"/>
              </a:defRPr>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dirty="0"/>
              <a:t>Click to insert subhead</a:t>
            </a:r>
          </a:p>
        </p:txBody>
      </p:sp>
      <p:sp>
        <p:nvSpPr>
          <p:cNvPr id="6" name="Content Placeholder Right"/>
          <p:cNvSpPr>
            <a:spLocks noGrp="1"/>
          </p:cNvSpPr>
          <p:nvPr>
            <p:ph sz="quarter" idx="4" hasCustomPrompt="1"/>
          </p:nvPr>
        </p:nvSpPr>
        <p:spPr>
          <a:xfrm>
            <a:off x="6170593" y="2503714"/>
            <a:ext cx="5181838" cy="3716114"/>
          </a:xfrm>
          <a:prstGeom prst="rect">
            <a:avLst/>
          </a:prstGeom>
        </p:spPr>
        <p:txBody>
          <a:bodyPr/>
          <a:lstStyle>
            <a:lvl1pPr>
              <a:defRPr b="0" i="0">
                <a:solidFill>
                  <a:schemeClr val="accent1"/>
                </a:solidFill>
                <a:latin typeface="+mn-lt"/>
                <a:cs typeface="Gotham Book" pitchFamily="2" charset="0"/>
              </a:defRPr>
            </a:lvl1pPr>
            <a:lvl2pPr>
              <a:defRPr b="0" i="0">
                <a:solidFill>
                  <a:schemeClr val="accent1"/>
                </a:solidFill>
                <a:latin typeface="+mn-lt"/>
                <a:cs typeface="Gotham Book" pitchFamily="2" charset="0"/>
              </a:defRPr>
            </a:lvl2pPr>
            <a:lvl3pPr>
              <a:defRPr b="0" i="0">
                <a:solidFill>
                  <a:schemeClr val="accent1"/>
                </a:solidFill>
                <a:latin typeface="+mn-lt"/>
                <a:cs typeface="Gotham Book" pitchFamily="2" charset="0"/>
              </a:defRPr>
            </a:lvl3pPr>
            <a:lvl4pPr>
              <a:defRPr b="0" i="0">
                <a:solidFill>
                  <a:schemeClr val="accent1"/>
                </a:solidFill>
                <a:latin typeface="+mn-lt"/>
                <a:cs typeface="Gotham Book" pitchFamily="2" charset="0"/>
              </a:defRPr>
            </a:lvl4pPr>
            <a:lvl5pPr>
              <a:defRPr b="0" i="0">
                <a:solidFill>
                  <a:schemeClr val="accent1"/>
                </a:solidFill>
                <a:latin typeface="+mn-lt"/>
                <a:cs typeface="Gotham Book" pitchFamily="2"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a:extLst>
              <a:ext uri="{FF2B5EF4-FFF2-40B4-BE49-F238E27FC236}">
                <a16:creationId xmlns:a16="http://schemas.microsoft.com/office/drawing/2014/main" id="{D43A726A-6EE6-4409-9904-61CC84EBD4BB}"/>
              </a:ext>
            </a:extLst>
          </p:cNvPr>
          <p:cNvSpPr>
            <a:spLocks noGrp="1"/>
          </p:cNvSpPr>
          <p:nvPr>
            <p:ph type="sldNum" sz="quarter" idx="10"/>
          </p:nvPr>
        </p:nvSpPr>
        <p:spPr/>
        <p:txBody>
          <a:bodyPr/>
          <a:lstStyle/>
          <a:p>
            <a:fld id="{D8FE707D-7EDD-4671-B995-A3FBECAF0B25}" type="slidenum">
              <a:rPr lang="en-US" smtClean="0"/>
              <a:pPr/>
              <a:t>‹#›</a:t>
            </a:fld>
            <a:endParaRPr lang="en-US" dirty="0"/>
          </a:p>
        </p:txBody>
      </p:sp>
    </p:spTree>
    <p:extLst>
      <p:ext uri="{BB962C8B-B14F-4D97-AF65-F5344CB8AC3E}">
        <p14:creationId xmlns:p14="http://schemas.microsoft.com/office/powerpoint/2010/main" val="73394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1840410D-CB4F-425F-BE44-944494DC19D2}"/>
              </a:ext>
            </a:extLst>
          </p:cNvPr>
          <p:cNvSpPr>
            <a:spLocks noGrp="1"/>
          </p:cNvSpPr>
          <p:nvPr>
            <p:ph type="title"/>
          </p:nvPr>
        </p:nvSpPr>
        <p:spPr>
          <a:xfrm>
            <a:off x="837982" y="365129"/>
            <a:ext cx="10512862" cy="1017107"/>
          </a:xfrm>
          <a:prstGeom prst="rect">
            <a:avLst/>
          </a:prstGeom>
        </p:spPr>
        <p:txBody>
          <a:bodyPr vert="horz" lIns="91440" tIns="45720" rIns="91440" bIns="45720" rtlCol="0" anchor="b">
            <a:normAutofit/>
          </a:bodyPr>
          <a:lstStyle/>
          <a:p>
            <a:r>
              <a:rPr lang="en-US" dirty="0"/>
              <a:t>Click to edit headline text</a:t>
            </a:r>
          </a:p>
        </p:txBody>
      </p:sp>
      <p:sp>
        <p:nvSpPr>
          <p:cNvPr id="4" name="Text Placeholder">
            <a:extLst>
              <a:ext uri="{FF2B5EF4-FFF2-40B4-BE49-F238E27FC236}">
                <a16:creationId xmlns:a16="http://schemas.microsoft.com/office/drawing/2014/main" id="{93F9C2C4-2277-4DB8-BCAF-9727CE23F38D}"/>
              </a:ext>
            </a:extLst>
          </p:cNvPr>
          <p:cNvSpPr>
            <a:spLocks noGrp="1"/>
          </p:cNvSpPr>
          <p:nvPr>
            <p:ph type="body" idx="1"/>
          </p:nvPr>
        </p:nvSpPr>
        <p:spPr>
          <a:xfrm>
            <a:off x="837982" y="1488560"/>
            <a:ext cx="10512862" cy="4656507"/>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a:extLst>
              <a:ext uri="{FF2B5EF4-FFF2-40B4-BE49-F238E27FC236}">
                <a16:creationId xmlns:a16="http://schemas.microsoft.com/office/drawing/2014/main" id="{F71E3489-FA51-43B0-A6FE-A0F68DA8A742}"/>
              </a:ext>
            </a:extLst>
          </p:cNvPr>
          <p:cNvSpPr>
            <a:spLocks noGrp="1"/>
          </p:cNvSpPr>
          <p:nvPr>
            <p:ph type="sldNum" sz="quarter" idx="4"/>
          </p:nvPr>
        </p:nvSpPr>
        <p:spPr>
          <a:xfrm>
            <a:off x="11511053" y="6348812"/>
            <a:ext cx="677774" cy="191503"/>
          </a:xfrm>
          <a:prstGeom prst="rect">
            <a:avLst/>
          </a:prstGeom>
        </p:spPr>
        <p:txBody>
          <a:bodyPr vert="horz" lIns="91440" tIns="45720" rIns="91440" bIns="45720" rtlCol="0" anchor="ctr"/>
          <a:lstStyle>
            <a:lvl1pPr algn="l">
              <a:defRPr sz="1333">
                <a:solidFill>
                  <a:schemeClr val="tx1"/>
                </a:solidFill>
              </a:defRPr>
            </a:lvl1pPr>
          </a:lstStyle>
          <a:p>
            <a:fld id="{D8FE707D-7EDD-4671-B995-A3FBECAF0B25}" type="slidenum">
              <a:rPr lang="en-US" smtClean="0"/>
              <a:pPr/>
              <a:t>‹#›</a:t>
            </a:fld>
            <a:endParaRPr lang="en-US" dirty="0"/>
          </a:p>
        </p:txBody>
      </p:sp>
      <p:sp>
        <p:nvSpPr>
          <p:cNvPr id="11" name="/">
            <a:extLst>
              <a:ext uri="{FF2B5EF4-FFF2-40B4-BE49-F238E27FC236}">
                <a16:creationId xmlns:a16="http://schemas.microsoft.com/office/drawing/2014/main" id="{6538A071-5EE4-4B13-9299-925890F0CD14}"/>
              </a:ext>
              <a:ext uri="{C183D7F6-B498-43B3-948B-1728B52AA6E4}">
                <adec:decorative xmlns:adec="http://schemas.microsoft.com/office/drawing/2017/decorative" val="1"/>
              </a:ext>
            </a:extLst>
          </p:cNvPr>
          <p:cNvSpPr txBox="1"/>
          <p:nvPr userDrawn="1"/>
        </p:nvSpPr>
        <p:spPr>
          <a:xfrm>
            <a:off x="11391628" y="6299138"/>
            <a:ext cx="353968" cy="338554"/>
          </a:xfrm>
          <a:prstGeom prst="rect">
            <a:avLst/>
          </a:prstGeom>
          <a:noFill/>
        </p:spPr>
        <p:txBody>
          <a:bodyPr wrap="square" rtlCol="0">
            <a:spAutoFit/>
          </a:bodyPr>
          <a:lstStyle/>
          <a:p>
            <a:r>
              <a:rPr lang="en-US" sz="1600" b="0" i="1" dirty="0">
                <a:solidFill>
                  <a:schemeClr val="accent2"/>
                </a:solidFill>
              </a:rPr>
              <a:t>/</a:t>
            </a:r>
          </a:p>
        </p:txBody>
      </p:sp>
      <p:pic>
        <p:nvPicPr>
          <p:cNvPr id="2" name="Picture 1" descr="Text&#10;&#10;Description automatically generated">
            <a:extLst>
              <a:ext uri="{FF2B5EF4-FFF2-40B4-BE49-F238E27FC236}">
                <a16:creationId xmlns:a16="http://schemas.microsoft.com/office/drawing/2014/main" id="{24569E13-A260-EB98-4087-EF498FB6492F}"/>
              </a:ext>
            </a:extLst>
          </p:cNvPr>
          <p:cNvPicPr>
            <a:picLocks noChangeAspect="1"/>
          </p:cNvPicPr>
          <p:nvPr userDrawn="1"/>
        </p:nvPicPr>
        <p:blipFill>
          <a:blip r:embed="rId16"/>
          <a:stretch>
            <a:fillRect/>
          </a:stretch>
        </p:blipFill>
        <p:spPr>
          <a:xfrm>
            <a:off x="10724731" y="6313395"/>
            <a:ext cx="685842" cy="501046"/>
          </a:xfrm>
          <a:prstGeom prst="rect">
            <a:avLst/>
          </a:prstGeom>
        </p:spPr>
      </p:pic>
    </p:spTree>
    <p:extLst>
      <p:ext uri="{BB962C8B-B14F-4D97-AF65-F5344CB8AC3E}">
        <p14:creationId xmlns:p14="http://schemas.microsoft.com/office/powerpoint/2010/main" val="218626460"/>
      </p:ext>
    </p:extLst>
  </p:cSld>
  <p:clrMap bg1="lt1" tx1="dk1" bg2="lt2" tx2="dk2" accent1="accent1" accent2="accent2" accent3="accent3" accent4="accent4" accent5="accent5" accent6="accent6" hlink="hlink" folHlink="folHlink"/>
  <p:sldLayoutIdLst>
    <p:sldLayoutId id="2147484035" r:id="rId1"/>
    <p:sldLayoutId id="2147484051" r:id="rId2"/>
    <p:sldLayoutId id="2147484050" r:id="rId3"/>
    <p:sldLayoutId id="2147484042" r:id="rId4"/>
    <p:sldLayoutId id="2147484037" r:id="rId5"/>
    <p:sldLayoutId id="2147484053" r:id="rId6"/>
    <p:sldLayoutId id="2147484052" r:id="rId7"/>
    <p:sldLayoutId id="2147484045" r:id="rId8"/>
    <p:sldLayoutId id="2147484028" r:id="rId9"/>
    <p:sldLayoutId id="2147484029" r:id="rId10"/>
    <p:sldLayoutId id="2147484033" r:id="rId11"/>
    <p:sldLayoutId id="2147484049" r:id="rId12"/>
    <p:sldLayoutId id="2147484041" r:id="rId13"/>
    <p:sldLayoutId id="2147484054" r:id="rId14"/>
  </p:sldLayoutIdLst>
  <p:hf hdr="0" ftr="0" dt="0"/>
  <p:txStyles>
    <p:titleStyle>
      <a:lvl1pPr algn="l" defTabSz="914171" rtl="0" eaLnBrk="1" latinLnBrk="0" hangingPunct="1">
        <a:lnSpc>
          <a:spcPct val="90000"/>
        </a:lnSpc>
        <a:spcBef>
          <a:spcPct val="0"/>
        </a:spcBef>
        <a:buNone/>
        <a:defRPr sz="3600" b="1" kern="1200">
          <a:solidFill>
            <a:schemeClr val="accent3"/>
          </a:solidFill>
          <a:latin typeface="+mj-lt"/>
          <a:ea typeface="+mj-ea"/>
          <a:cs typeface="+mj-cs"/>
        </a:defRPr>
      </a:lvl1pPr>
    </p:titleStyle>
    <p:bodyStyle>
      <a:lvl1pPr marL="0" indent="0" algn="l" defTabSz="914171" rtl="0" eaLnBrk="1" latinLnBrk="0" hangingPunct="1">
        <a:lnSpc>
          <a:spcPct val="90000"/>
        </a:lnSpc>
        <a:spcBef>
          <a:spcPts val="1000"/>
        </a:spcBef>
        <a:buFont typeface="Arial" panose="020B0604020202020204" pitchFamily="34" charset="0"/>
        <a:buNone/>
        <a:defRPr sz="2800" kern="1200">
          <a:solidFill>
            <a:schemeClr val="accent1"/>
          </a:solidFill>
          <a:latin typeface="+mn-lt"/>
          <a:ea typeface="+mn-ea"/>
          <a:cs typeface="+mn-cs"/>
        </a:defRPr>
      </a:lvl1pPr>
      <a:lvl2pPr marL="457200" indent="-228543" algn="l" defTabSz="914171" rtl="0" eaLnBrk="1" latinLnBrk="0" hangingPunct="1">
        <a:lnSpc>
          <a:spcPct val="90000"/>
        </a:lnSpc>
        <a:spcBef>
          <a:spcPts val="600"/>
        </a:spcBef>
        <a:buFont typeface="Arial" panose="020B0604020202020204" pitchFamily="34" charset="0"/>
        <a:buChar char="•"/>
        <a:defRPr sz="2400" kern="1200">
          <a:solidFill>
            <a:schemeClr val="accent1"/>
          </a:solidFill>
          <a:latin typeface="+mn-lt"/>
          <a:ea typeface="+mn-ea"/>
          <a:cs typeface="+mn-cs"/>
        </a:defRPr>
      </a:lvl2pPr>
      <a:lvl3pPr marL="685800" indent="-228543" algn="l" defTabSz="914171" rtl="0" eaLnBrk="1" latinLnBrk="0" hangingPunct="1">
        <a:lnSpc>
          <a:spcPct val="90000"/>
        </a:lnSpc>
        <a:spcBef>
          <a:spcPts val="600"/>
        </a:spcBef>
        <a:buFont typeface="Arial" panose="020B0604020202020204" pitchFamily="34" charset="0"/>
        <a:buChar char="•"/>
        <a:defRPr sz="2400" kern="1200">
          <a:solidFill>
            <a:schemeClr val="accent1"/>
          </a:solidFill>
          <a:latin typeface="+mn-lt"/>
          <a:ea typeface="+mn-ea"/>
          <a:cs typeface="+mn-cs"/>
        </a:defRPr>
      </a:lvl3pPr>
      <a:lvl4pPr marL="914400" indent="-228543" algn="l" defTabSz="914171" rtl="0" eaLnBrk="1" latinLnBrk="0" hangingPunct="1">
        <a:lnSpc>
          <a:spcPct val="90000"/>
        </a:lnSpc>
        <a:spcBef>
          <a:spcPts val="600"/>
        </a:spcBef>
        <a:buFont typeface="Arial" panose="020B0604020202020204" pitchFamily="34" charset="0"/>
        <a:buChar char="•"/>
        <a:defRPr sz="2400" kern="1200">
          <a:solidFill>
            <a:schemeClr val="accent1"/>
          </a:solidFill>
          <a:latin typeface="+mn-lt"/>
          <a:ea typeface="+mn-ea"/>
          <a:cs typeface="+mn-cs"/>
        </a:defRPr>
      </a:lvl4pPr>
      <a:lvl5pPr marL="1143000" indent="-228543" algn="l" defTabSz="914171" rtl="0" eaLnBrk="1" latinLnBrk="0" hangingPunct="1">
        <a:lnSpc>
          <a:spcPct val="90000"/>
        </a:lnSpc>
        <a:spcBef>
          <a:spcPts val="600"/>
        </a:spcBef>
        <a:buFont typeface="Arial" panose="020B0604020202020204" pitchFamily="34" charset="0"/>
        <a:buChar char="•"/>
        <a:defRPr sz="2400" kern="1200">
          <a:solidFill>
            <a:schemeClr val="accent1"/>
          </a:solidFill>
          <a:latin typeface="+mn-lt"/>
          <a:ea typeface="+mn-ea"/>
          <a:cs typeface="+mn-cs"/>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2.svg"/><Relationship Id="rId4" Type="http://schemas.openxmlformats.org/officeDocument/2006/relationships/image" Target="../media/image25.sv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2.svg"/><Relationship Id="rId4" Type="http://schemas.openxmlformats.org/officeDocument/2006/relationships/image" Target="../media/image25.sv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25.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385023-47B6-1A46-87F4-9E47637495BF}"/>
              </a:ext>
            </a:extLst>
          </p:cNvPr>
          <p:cNvSpPr>
            <a:spLocks noGrp="1"/>
          </p:cNvSpPr>
          <p:nvPr>
            <p:ph type="ctrTitle"/>
          </p:nvPr>
        </p:nvSpPr>
        <p:spPr>
          <a:xfrm>
            <a:off x="1523603" y="2299446"/>
            <a:ext cx="9141619" cy="2307277"/>
          </a:xfrm>
        </p:spPr>
        <p:txBody>
          <a:bodyPr>
            <a:normAutofit fontScale="90000"/>
          </a:bodyPr>
          <a:lstStyle/>
          <a:p>
            <a:r>
              <a:rPr lang="en-US" dirty="0"/>
              <a:t>Costing the </a:t>
            </a:r>
            <a:br>
              <a:rPr lang="en-US" dirty="0"/>
            </a:br>
            <a:r>
              <a:rPr lang="en-US" dirty="0"/>
              <a:t>Changing the Way We Care Kafaalah and Case Management Scaling Models</a:t>
            </a:r>
          </a:p>
        </p:txBody>
      </p:sp>
      <p:pic>
        <p:nvPicPr>
          <p:cNvPr id="2" name="Picture 1">
            <a:extLst>
              <a:ext uri="{FF2B5EF4-FFF2-40B4-BE49-F238E27FC236}">
                <a16:creationId xmlns:a16="http://schemas.microsoft.com/office/drawing/2014/main" id="{D8025D3C-5732-A596-BA81-A2959A39DFB1}"/>
              </a:ext>
            </a:extLst>
          </p:cNvPr>
          <p:cNvPicPr>
            <a:picLocks noChangeAspect="1"/>
          </p:cNvPicPr>
          <p:nvPr/>
        </p:nvPicPr>
        <p:blipFill>
          <a:blip r:embed="rId2"/>
          <a:srcRect/>
          <a:stretch/>
        </p:blipFill>
        <p:spPr>
          <a:xfrm>
            <a:off x="1523603" y="5375941"/>
            <a:ext cx="9141619" cy="1122875"/>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04813C-995C-2346-4A62-5E4D7951A184}"/>
              </a:ext>
            </a:extLst>
          </p:cNvPr>
          <p:cNvSpPr>
            <a:spLocks noGrp="1"/>
          </p:cNvSpPr>
          <p:nvPr>
            <p:ph type="title"/>
          </p:nvPr>
        </p:nvSpPr>
        <p:spPr/>
        <p:txBody>
          <a:bodyPr>
            <a:normAutofit/>
          </a:bodyPr>
          <a:lstStyle/>
          <a:p>
            <a:r>
              <a:rPr lang="en-US" dirty="0"/>
              <a:t>Specifying costing inputs, prices and quantities</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10</a:t>
            </a:fld>
            <a:endParaRPr lang="en-KE"/>
          </a:p>
        </p:txBody>
      </p:sp>
      <p:sp>
        <p:nvSpPr>
          <p:cNvPr id="8" name="object 29">
            <a:extLst>
              <a:ext uri="{FF2B5EF4-FFF2-40B4-BE49-F238E27FC236}">
                <a16:creationId xmlns:a16="http://schemas.microsoft.com/office/drawing/2014/main" id="{82A009B4-C35B-DD43-280B-A92D9367F5A5}"/>
              </a:ext>
            </a:extLst>
          </p:cNvPr>
          <p:cNvSpPr txBox="1"/>
          <p:nvPr/>
        </p:nvSpPr>
        <p:spPr>
          <a:xfrm>
            <a:off x="541894" y="563052"/>
            <a:ext cx="10428049" cy="342303"/>
          </a:xfrm>
          <a:prstGeom prst="rect">
            <a:avLst/>
          </a:prstGeom>
        </p:spPr>
        <p:txBody>
          <a:bodyPr wrap="square" lIns="0" tIns="0" rIns="0" bIns="0" rtlCol="0">
            <a:noAutofit/>
          </a:bodyPr>
          <a:lstStyle/>
          <a:p>
            <a:pPr marL="12696">
              <a:lnSpc>
                <a:spcPts val="2659"/>
              </a:lnSpc>
              <a:spcBef>
                <a:spcPts val="133"/>
              </a:spcBef>
            </a:pPr>
            <a:endParaRPr lang="en-US" sz="2499" dirty="0">
              <a:solidFill>
                <a:srgbClr val="00468B"/>
              </a:solidFill>
              <a:latin typeface="Gill Sans Nova" panose="020B0602020104020203" pitchFamily="34" charset="0"/>
              <a:cs typeface="Georgia"/>
            </a:endParaRPr>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5" name="Picture 4">
            <a:extLst>
              <a:ext uri="{FF2B5EF4-FFF2-40B4-BE49-F238E27FC236}">
                <a16:creationId xmlns:a16="http://schemas.microsoft.com/office/drawing/2014/main" id="{A8589836-2163-E93E-2667-1A8B5D83B9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860" y="1600676"/>
            <a:ext cx="10773104" cy="3656648"/>
          </a:xfrm>
          <a:prstGeom prst="rect">
            <a:avLst/>
          </a:prstGeom>
          <a:noFill/>
          <a:ln>
            <a:noFill/>
          </a:ln>
        </p:spPr>
      </p:pic>
    </p:spTree>
    <p:extLst>
      <p:ext uri="{BB962C8B-B14F-4D97-AF65-F5344CB8AC3E}">
        <p14:creationId xmlns:p14="http://schemas.microsoft.com/office/powerpoint/2010/main" val="93250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9">
            <a:extLst>
              <a:ext uri="{FF2B5EF4-FFF2-40B4-BE49-F238E27FC236}">
                <a16:creationId xmlns:a16="http://schemas.microsoft.com/office/drawing/2014/main" id="{6F723AB0-72B7-9C19-61FF-ACE531A4B32D}"/>
              </a:ext>
            </a:extLst>
          </p:cNvPr>
          <p:cNvSpPr/>
          <p:nvPr/>
        </p:nvSpPr>
        <p:spPr>
          <a:xfrm>
            <a:off x="6094415" y="1786"/>
            <a:ext cx="6094412" cy="6856214"/>
          </a:xfrm>
          <a:custGeom>
            <a:avLst/>
            <a:gdLst/>
            <a:ahLst/>
            <a:cxnLst/>
            <a:rect l="l" t="t" r="r" b="b"/>
            <a:pathLst>
              <a:path w="4361688" h="6858000">
                <a:moveTo>
                  <a:pt x="4361687" y="0"/>
                </a:moveTo>
                <a:lnTo>
                  <a:pt x="0" y="0"/>
                </a:lnTo>
                <a:lnTo>
                  <a:pt x="0" y="6857999"/>
                </a:lnTo>
                <a:lnTo>
                  <a:pt x="4361687" y="6857999"/>
                </a:lnTo>
                <a:lnTo>
                  <a:pt x="4361687" y="0"/>
                </a:lnTo>
                <a:close/>
              </a:path>
            </a:pathLst>
          </a:custGeom>
          <a:solidFill>
            <a:schemeClr val="accent2">
              <a:lumMod val="20000"/>
              <a:lumOff val="80000"/>
            </a:schemeClr>
          </a:solidFill>
        </p:spPr>
        <p:txBody>
          <a:bodyPr wrap="square" lIns="0" tIns="0" rIns="0" bIns="0" rtlCol="0">
            <a:noAutofit/>
          </a:bodyPr>
          <a:lstStyle/>
          <a:p>
            <a:endParaRPr sz="1799"/>
          </a:p>
        </p:txBody>
      </p:sp>
      <p:sp>
        <p:nvSpPr>
          <p:cNvPr id="9" name="Title 8">
            <a:extLst>
              <a:ext uri="{FF2B5EF4-FFF2-40B4-BE49-F238E27FC236}">
                <a16:creationId xmlns:a16="http://schemas.microsoft.com/office/drawing/2014/main" id="{4FE86365-C89E-75F0-E083-42A72CB48A90}"/>
              </a:ext>
            </a:extLst>
          </p:cNvPr>
          <p:cNvSpPr>
            <a:spLocks noGrp="1"/>
          </p:cNvSpPr>
          <p:nvPr>
            <p:ph type="title"/>
          </p:nvPr>
        </p:nvSpPr>
        <p:spPr>
          <a:xfrm>
            <a:off x="837982" y="365129"/>
            <a:ext cx="5599772" cy="1017107"/>
          </a:xfrm>
        </p:spPr>
        <p:txBody>
          <a:bodyPr/>
          <a:lstStyle/>
          <a:p>
            <a:r>
              <a:rPr lang="en-US" dirty="0"/>
              <a:t>Costing Template USD</a:t>
            </a:r>
          </a:p>
        </p:txBody>
      </p:sp>
      <p:sp>
        <p:nvSpPr>
          <p:cNvPr id="3" name="Slide Number Placeholder 2">
            <a:extLst>
              <a:ext uri="{FF2B5EF4-FFF2-40B4-BE49-F238E27FC236}">
                <a16:creationId xmlns:a16="http://schemas.microsoft.com/office/drawing/2014/main" id="{A842A412-8EF8-A032-1124-C1A3460B5455}"/>
              </a:ext>
            </a:extLst>
          </p:cNvPr>
          <p:cNvSpPr>
            <a:spLocks noGrp="1"/>
          </p:cNvSpPr>
          <p:nvPr>
            <p:ph type="sldNum" sz="quarter" idx="12"/>
          </p:nvPr>
        </p:nvSpPr>
        <p:spPr>
          <a:xfrm>
            <a:off x="11487903" y="6348812"/>
            <a:ext cx="677774" cy="191503"/>
          </a:xfrm>
        </p:spPr>
        <p:txBody>
          <a:bodyPr/>
          <a:lstStyle/>
          <a:p>
            <a:r>
              <a:rPr lang="en-US" dirty="0"/>
              <a:t>/ </a:t>
            </a:r>
            <a:fld id="{ED2704D6-E0C1-4D7E-87F6-E491CB33AB4E}" type="slidenum">
              <a:rPr lang="en-KE" smtClean="0"/>
              <a:t>11</a:t>
            </a:fld>
            <a:endParaRPr lang="en-KE" dirty="0"/>
          </a:p>
        </p:txBody>
      </p:sp>
      <p:pic>
        <p:nvPicPr>
          <p:cNvPr id="10" name="Picture 9">
            <a:extLst>
              <a:ext uri="{FF2B5EF4-FFF2-40B4-BE49-F238E27FC236}">
                <a16:creationId xmlns:a16="http://schemas.microsoft.com/office/drawing/2014/main" id="{69CF1AE4-419F-BF8B-C952-389D405F89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150" y="1986348"/>
            <a:ext cx="5802648" cy="2470871"/>
          </a:xfrm>
          <a:prstGeom prst="rect">
            <a:avLst/>
          </a:prstGeom>
          <a:noFill/>
          <a:ln>
            <a:noFill/>
          </a:ln>
        </p:spPr>
      </p:pic>
      <p:pic>
        <p:nvPicPr>
          <p:cNvPr id="11" name="Picture 10">
            <a:extLst>
              <a:ext uri="{FF2B5EF4-FFF2-40B4-BE49-F238E27FC236}">
                <a16:creationId xmlns:a16="http://schemas.microsoft.com/office/drawing/2014/main" id="{CC8A80BF-FAB6-4F9B-DAAB-4575D578A8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294" y="1993013"/>
            <a:ext cx="5802647" cy="2470871"/>
          </a:xfrm>
          <a:prstGeom prst="rect">
            <a:avLst/>
          </a:prstGeom>
          <a:noFill/>
          <a:ln>
            <a:noFill/>
          </a:ln>
        </p:spPr>
      </p:pic>
      <p:sp>
        <p:nvSpPr>
          <p:cNvPr id="14" name="Title 8">
            <a:extLst>
              <a:ext uri="{FF2B5EF4-FFF2-40B4-BE49-F238E27FC236}">
                <a16:creationId xmlns:a16="http://schemas.microsoft.com/office/drawing/2014/main" id="{1BFD7310-11C6-4BF2-0533-A8D83646F917}"/>
              </a:ext>
            </a:extLst>
          </p:cNvPr>
          <p:cNvSpPr txBox="1">
            <a:spLocks/>
          </p:cNvSpPr>
          <p:nvPr/>
        </p:nvSpPr>
        <p:spPr>
          <a:xfrm>
            <a:off x="6341731" y="348252"/>
            <a:ext cx="5599772" cy="1017107"/>
          </a:xfrm>
          <a:prstGeom prst="rect">
            <a:avLst/>
          </a:prstGeom>
        </p:spPr>
        <p:txBody>
          <a:bodyPr vert="horz" lIns="91440" tIns="45720" rIns="91440" bIns="45720" rtlCol="0" anchor="b">
            <a:normAutofit/>
          </a:bodyPr>
          <a:lstStyle>
            <a:lvl1pPr algn="l" defTabSz="914171" rtl="0" eaLnBrk="1" latinLnBrk="0" hangingPunct="1">
              <a:lnSpc>
                <a:spcPct val="90000"/>
              </a:lnSpc>
              <a:spcBef>
                <a:spcPct val="0"/>
              </a:spcBef>
              <a:buNone/>
              <a:defRPr sz="3600" b="1" kern="1200">
                <a:solidFill>
                  <a:schemeClr val="accent3"/>
                </a:solidFill>
                <a:latin typeface="ITC New Baskerville Std" panose="02020602060506020304" pitchFamily="18" charset="77"/>
                <a:ea typeface="+mj-ea"/>
                <a:cs typeface="+mj-cs"/>
              </a:defRPr>
            </a:lvl1pPr>
          </a:lstStyle>
          <a:p>
            <a:r>
              <a:rPr lang="en-US" dirty="0"/>
              <a:t>Costing Template KES</a:t>
            </a:r>
          </a:p>
        </p:txBody>
      </p:sp>
      <p:pic>
        <p:nvPicPr>
          <p:cNvPr id="16" name="Picture 15" descr="Text&#10;&#10;Description automatically generated">
            <a:extLst>
              <a:ext uri="{FF2B5EF4-FFF2-40B4-BE49-F238E27FC236}">
                <a16:creationId xmlns:a16="http://schemas.microsoft.com/office/drawing/2014/main" id="{46F2EFAB-8BC9-2811-D2D8-BECB6E70C4BD}"/>
              </a:ext>
            </a:extLst>
          </p:cNvPr>
          <p:cNvPicPr>
            <a:picLocks noChangeAspect="1"/>
          </p:cNvPicPr>
          <p:nvPr/>
        </p:nvPicPr>
        <p:blipFill>
          <a:blip r:embed="rId4"/>
          <a:stretch>
            <a:fillRect/>
          </a:stretch>
        </p:blipFill>
        <p:spPr>
          <a:xfrm>
            <a:off x="10724731" y="6313395"/>
            <a:ext cx="685842" cy="501046"/>
          </a:xfrm>
          <a:prstGeom prst="rect">
            <a:avLst/>
          </a:prstGeom>
        </p:spPr>
      </p:pic>
    </p:spTree>
    <p:extLst>
      <p:ext uri="{BB962C8B-B14F-4D97-AF65-F5344CB8AC3E}">
        <p14:creationId xmlns:p14="http://schemas.microsoft.com/office/powerpoint/2010/main" val="336726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FFD0A4-0EC4-6F90-1C70-F65B96208E87}"/>
              </a:ext>
            </a:extLst>
          </p:cNvPr>
          <p:cNvSpPr>
            <a:spLocks noGrp="1"/>
          </p:cNvSpPr>
          <p:nvPr>
            <p:ph type="title"/>
          </p:nvPr>
        </p:nvSpPr>
        <p:spPr/>
        <p:txBody>
          <a:bodyPr>
            <a:normAutofit/>
          </a:bodyPr>
          <a:lstStyle/>
          <a:p>
            <a:r>
              <a:rPr lang="en-US" dirty="0"/>
              <a:t>General Cost Assumptions</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pPr/>
              <a:t>12</a:t>
            </a:fld>
            <a:endParaRPr lang="en-KE"/>
          </a:p>
        </p:txBody>
      </p:sp>
      <p:sp>
        <p:nvSpPr>
          <p:cNvPr id="8" name="object 29">
            <a:extLst>
              <a:ext uri="{FF2B5EF4-FFF2-40B4-BE49-F238E27FC236}">
                <a16:creationId xmlns:a16="http://schemas.microsoft.com/office/drawing/2014/main" id="{82A009B4-C35B-DD43-280B-A92D9367F5A5}"/>
              </a:ext>
            </a:extLst>
          </p:cNvPr>
          <p:cNvSpPr txBox="1"/>
          <p:nvPr/>
        </p:nvSpPr>
        <p:spPr>
          <a:xfrm>
            <a:off x="541894" y="563052"/>
            <a:ext cx="10428049" cy="342303"/>
          </a:xfrm>
          <a:prstGeom prst="rect">
            <a:avLst/>
          </a:prstGeom>
        </p:spPr>
        <p:txBody>
          <a:bodyPr wrap="square" lIns="0" tIns="0" rIns="0" bIns="0" rtlCol="0">
            <a:noAutofit/>
          </a:bodyPr>
          <a:lstStyle/>
          <a:p>
            <a:pPr marL="12696">
              <a:lnSpc>
                <a:spcPts val="2659"/>
              </a:lnSpc>
              <a:spcBef>
                <a:spcPts val="133"/>
              </a:spcBef>
            </a:pPr>
            <a:endParaRPr lang="en-US" sz="2499" dirty="0">
              <a:solidFill>
                <a:srgbClr val="00468B"/>
              </a:solidFill>
              <a:latin typeface="Gill Sans Nova" panose="020B0602020104020203" pitchFamily="34" charset="0"/>
              <a:cs typeface="Georgia"/>
            </a:endParaRPr>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Picture 3">
            <a:extLst>
              <a:ext uri="{FF2B5EF4-FFF2-40B4-BE49-F238E27FC236}">
                <a16:creationId xmlns:a16="http://schemas.microsoft.com/office/drawing/2014/main" id="{6023ADC6-AD40-6EC4-64E8-8B777DF79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646" y="2316107"/>
            <a:ext cx="10913533" cy="1943377"/>
          </a:xfrm>
          <a:prstGeom prst="rect">
            <a:avLst/>
          </a:prstGeom>
          <a:noFill/>
          <a:ln>
            <a:noFill/>
          </a:ln>
        </p:spPr>
      </p:pic>
    </p:spTree>
    <p:extLst>
      <p:ext uri="{BB962C8B-B14F-4D97-AF65-F5344CB8AC3E}">
        <p14:creationId xmlns:p14="http://schemas.microsoft.com/office/powerpoint/2010/main" val="143160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2CD9A36-5755-B8F0-B352-C7BD72709671}"/>
              </a:ext>
            </a:extLst>
          </p:cNvPr>
          <p:cNvSpPr>
            <a:spLocks noGrp="1"/>
          </p:cNvSpPr>
          <p:nvPr>
            <p:ph type="title"/>
          </p:nvPr>
        </p:nvSpPr>
        <p:spPr/>
        <p:txBody>
          <a:bodyPr>
            <a:normAutofit/>
          </a:bodyPr>
          <a:lstStyle/>
          <a:p>
            <a:r>
              <a:rPr lang="en-US" dirty="0"/>
              <a:t>Outline: </a:t>
            </a:r>
            <a:r>
              <a:rPr lang="en-US" i="1" dirty="0"/>
              <a:t>Costing the Kafaalah Scaling Model</a:t>
            </a:r>
            <a:endParaRPr lang="en-US" dirty="0"/>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pPr/>
              <a:t>13</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Graphic 3" descr="Badge 1 with solid fill">
            <a:extLst>
              <a:ext uri="{FF2B5EF4-FFF2-40B4-BE49-F238E27FC236}">
                <a16:creationId xmlns:a16="http://schemas.microsoft.com/office/drawing/2014/main" id="{756FA5FD-FC3E-9ED0-967A-1DC33E76A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666" y="1780795"/>
            <a:ext cx="914162" cy="914162"/>
          </a:xfrm>
          <a:prstGeom prst="rect">
            <a:avLst/>
          </a:prstGeom>
        </p:spPr>
      </p:pic>
      <p:pic>
        <p:nvPicPr>
          <p:cNvPr id="5" name="Graphic 4" descr="Badge with solid fill">
            <a:extLst>
              <a:ext uri="{FF2B5EF4-FFF2-40B4-BE49-F238E27FC236}">
                <a16:creationId xmlns:a16="http://schemas.microsoft.com/office/drawing/2014/main" id="{66C4A5E0-653B-1AE0-DCEA-38560AD0DF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4666" y="2755326"/>
            <a:ext cx="914162" cy="914162"/>
          </a:xfrm>
          <a:prstGeom prst="rect">
            <a:avLst/>
          </a:prstGeom>
        </p:spPr>
      </p:pic>
      <p:pic>
        <p:nvPicPr>
          <p:cNvPr id="6" name="Graphic 5" descr="Badge 3 with solid fill">
            <a:extLst>
              <a:ext uri="{FF2B5EF4-FFF2-40B4-BE49-F238E27FC236}">
                <a16:creationId xmlns:a16="http://schemas.microsoft.com/office/drawing/2014/main" id="{F7EACA76-064C-BCD9-6778-3E741B6311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4666" y="3733271"/>
            <a:ext cx="914162" cy="914162"/>
          </a:xfrm>
          <a:prstGeom prst="rect">
            <a:avLst/>
          </a:prstGeom>
        </p:spPr>
      </p:pic>
      <p:sp>
        <p:nvSpPr>
          <p:cNvPr id="11" name="TextBox 10">
            <a:extLst>
              <a:ext uri="{FF2B5EF4-FFF2-40B4-BE49-F238E27FC236}">
                <a16:creationId xmlns:a16="http://schemas.microsoft.com/office/drawing/2014/main" id="{65D49542-7AD5-33B5-3D21-DEA49C8248F1}"/>
              </a:ext>
            </a:extLst>
          </p:cNvPr>
          <p:cNvSpPr txBox="1"/>
          <p:nvPr/>
        </p:nvSpPr>
        <p:spPr>
          <a:xfrm>
            <a:off x="2378869" y="2009062"/>
            <a:ext cx="7084755" cy="461545"/>
          </a:xfrm>
          <a:prstGeom prst="rect">
            <a:avLst/>
          </a:prstGeom>
          <a:noFill/>
        </p:spPr>
        <p:txBody>
          <a:bodyPr wrap="square" rtlCol="0">
            <a:spAutoFit/>
          </a:bodyPr>
          <a:lstStyle>
            <a:defPPr>
              <a:defRPr lang="en-KE"/>
            </a:defPPr>
            <a:lvl1pPr>
              <a:defRPr sz="2400"/>
            </a:lvl1pPr>
          </a:lstStyle>
          <a:p>
            <a:r>
              <a:rPr lang="en-US" sz="2399" dirty="0">
                <a:solidFill>
                  <a:schemeClr val="tx1">
                    <a:lumMod val="65000"/>
                    <a:lumOff val="35000"/>
                  </a:schemeClr>
                </a:solidFill>
              </a:rPr>
              <a:t>Methodology for Costing the Kafaalah Scaling Model</a:t>
            </a:r>
          </a:p>
        </p:txBody>
      </p:sp>
      <p:sp>
        <p:nvSpPr>
          <p:cNvPr id="12" name="TextBox 11">
            <a:extLst>
              <a:ext uri="{FF2B5EF4-FFF2-40B4-BE49-F238E27FC236}">
                <a16:creationId xmlns:a16="http://schemas.microsoft.com/office/drawing/2014/main" id="{815DC409-BE31-5137-0791-E028410F6696}"/>
              </a:ext>
            </a:extLst>
          </p:cNvPr>
          <p:cNvSpPr txBox="1"/>
          <p:nvPr/>
        </p:nvSpPr>
        <p:spPr>
          <a:xfrm>
            <a:off x="2378869" y="2986441"/>
            <a:ext cx="7084755" cy="461545"/>
          </a:xfrm>
          <a:prstGeom prst="rect">
            <a:avLst/>
          </a:prstGeom>
          <a:noFill/>
        </p:spPr>
        <p:txBody>
          <a:bodyPr wrap="square" rtlCol="0">
            <a:spAutoFit/>
          </a:bodyPr>
          <a:lstStyle>
            <a:defPPr>
              <a:defRPr lang="en-KE"/>
            </a:defPPr>
            <a:lvl1pPr>
              <a:defRPr sz="2400">
                <a:solidFill>
                  <a:schemeClr val="tx1">
                    <a:lumMod val="65000"/>
                    <a:lumOff val="35000"/>
                  </a:schemeClr>
                </a:solidFill>
              </a:defRPr>
            </a:lvl1pPr>
          </a:lstStyle>
          <a:p>
            <a:r>
              <a:rPr lang="en-US" sz="2399" dirty="0"/>
              <a:t>Structure of the Costing Tool</a:t>
            </a:r>
          </a:p>
        </p:txBody>
      </p:sp>
      <p:sp>
        <p:nvSpPr>
          <p:cNvPr id="13" name="TextBox 12">
            <a:extLst>
              <a:ext uri="{FF2B5EF4-FFF2-40B4-BE49-F238E27FC236}">
                <a16:creationId xmlns:a16="http://schemas.microsoft.com/office/drawing/2014/main" id="{47859B3E-B0DC-D949-98B3-2D9D1568C415}"/>
              </a:ext>
            </a:extLst>
          </p:cNvPr>
          <p:cNvSpPr txBox="1"/>
          <p:nvPr/>
        </p:nvSpPr>
        <p:spPr>
          <a:xfrm>
            <a:off x="2378869" y="3963819"/>
            <a:ext cx="7084755" cy="461545"/>
          </a:xfrm>
          <a:prstGeom prst="rect">
            <a:avLst/>
          </a:prstGeom>
          <a:solidFill>
            <a:srgbClr val="00468B"/>
          </a:solidFill>
        </p:spPr>
        <p:txBody>
          <a:bodyPr wrap="square" rtlCol="0">
            <a:spAutoFit/>
          </a:bodyPr>
          <a:lstStyle>
            <a:defPPr>
              <a:defRPr lang="en-KE"/>
            </a:defPPr>
            <a:lvl1pPr>
              <a:defRPr sz="2400">
                <a:solidFill>
                  <a:schemeClr val="bg1"/>
                </a:solidFill>
              </a:defRPr>
            </a:lvl1pPr>
          </a:lstStyle>
          <a:p>
            <a:r>
              <a:rPr lang="en-US" sz="2399" dirty="0"/>
              <a:t>Baseline Costing Results</a:t>
            </a:r>
          </a:p>
        </p:txBody>
      </p:sp>
      <p:sp>
        <p:nvSpPr>
          <p:cNvPr id="19" name="TextBox 18">
            <a:extLst>
              <a:ext uri="{FF2B5EF4-FFF2-40B4-BE49-F238E27FC236}">
                <a16:creationId xmlns:a16="http://schemas.microsoft.com/office/drawing/2014/main" id="{0FF8B4C7-384D-3E16-F09D-9393C18434B4}"/>
              </a:ext>
            </a:extLst>
          </p:cNvPr>
          <p:cNvSpPr txBox="1"/>
          <p:nvPr/>
        </p:nvSpPr>
        <p:spPr>
          <a:xfrm>
            <a:off x="2378869" y="4937523"/>
            <a:ext cx="7084755" cy="461545"/>
          </a:xfrm>
          <a:prstGeom prst="rect">
            <a:avLst/>
          </a:prstGeom>
          <a:noFill/>
        </p:spPr>
        <p:txBody>
          <a:bodyPr wrap="square" rtlCol="0">
            <a:spAutoFit/>
          </a:bodyPr>
          <a:lstStyle/>
          <a:p>
            <a:r>
              <a:rPr lang="en-US" sz="2399" dirty="0"/>
              <a:t>Developing a Costed Implementation Plan</a:t>
            </a:r>
          </a:p>
        </p:txBody>
      </p:sp>
      <p:pic>
        <p:nvPicPr>
          <p:cNvPr id="21" name="Graphic 20" descr="Badge 4 with solid fill">
            <a:extLst>
              <a:ext uri="{FF2B5EF4-FFF2-40B4-BE49-F238E27FC236}">
                <a16:creationId xmlns:a16="http://schemas.microsoft.com/office/drawing/2014/main" id="{61C46FF8-B19A-3643-163C-1DEC159117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666" y="4711215"/>
            <a:ext cx="914162" cy="914162"/>
          </a:xfrm>
          <a:prstGeom prst="rect">
            <a:avLst/>
          </a:prstGeom>
        </p:spPr>
      </p:pic>
      <p:sp>
        <p:nvSpPr>
          <p:cNvPr id="16" name="Title 1">
            <a:extLst>
              <a:ext uri="{FF2B5EF4-FFF2-40B4-BE49-F238E27FC236}">
                <a16:creationId xmlns:a16="http://schemas.microsoft.com/office/drawing/2014/main" id="{0C8CE980-8C40-E658-3A91-A6A2EBA8A9F2}"/>
              </a:ext>
            </a:extLst>
          </p:cNvPr>
          <p:cNvSpPr txBox="1">
            <a:spLocks/>
          </p:cNvSpPr>
          <p:nvPr/>
        </p:nvSpPr>
        <p:spPr>
          <a:xfrm>
            <a:off x="837982" y="365129"/>
            <a:ext cx="10512862" cy="1017107"/>
          </a:xfrm>
          <a:prstGeom prst="rect">
            <a:avLst/>
          </a:prstGeom>
        </p:spPr>
        <p:txBody>
          <a:bodyPr/>
          <a:lstStyle>
            <a:lvl1pPr algn="l" defTabSz="914171" rtl="0" eaLnBrk="1" latinLnBrk="0" hangingPunct="1">
              <a:lnSpc>
                <a:spcPct val="90000"/>
              </a:lnSpc>
              <a:spcBef>
                <a:spcPct val="0"/>
              </a:spcBef>
              <a:buNone/>
              <a:defRPr sz="3600" b="1" kern="1200">
                <a:solidFill>
                  <a:schemeClr val="accent3"/>
                </a:solidFill>
                <a:latin typeface="+mj-lt"/>
                <a:ea typeface="+mj-ea"/>
                <a:cs typeface="+mj-cs"/>
              </a:defRPr>
            </a:lvl1pPr>
          </a:lstStyle>
          <a:p>
            <a:endParaRPr lang="en-US" i="1" dirty="0"/>
          </a:p>
        </p:txBody>
      </p:sp>
      <p:sp>
        <p:nvSpPr>
          <p:cNvPr id="24" name="object 64">
            <a:extLst>
              <a:ext uri="{FF2B5EF4-FFF2-40B4-BE49-F238E27FC236}">
                <a16:creationId xmlns:a16="http://schemas.microsoft.com/office/drawing/2014/main" id="{BB0AAD4F-CF4D-2F17-7191-2B36751224BD}"/>
              </a:ext>
            </a:extLst>
          </p:cNvPr>
          <p:cNvSpPr/>
          <p:nvPr/>
        </p:nvSpPr>
        <p:spPr>
          <a:xfrm>
            <a:off x="554591" y="1346495"/>
            <a:ext cx="11079642" cy="346383"/>
          </a:xfrm>
          <a:custGeom>
            <a:avLst/>
            <a:gdLst/>
            <a:ahLst/>
            <a:cxnLst/>
            <a:rect l="l" t="t" r="r" b="b"/>
            <a:pathLst>
              <a:path w="11082528">
                <a:moveTo>
                  <a:pt x="0" y="0"/>
                </a:moveTo>
                <a:lnTo>
                  <a:pt x="11082528" y="0"/>
                </a:lnTo>
              </a:path>
            </a:pathLst>
          </a:custGeom>
          <a:ln w="6096">
            <a:solidFill>
              <a:srgbClr val="000000"/>
            </a:solidFill>
          </a:ln>
        </p:spPr>
        <p:txBody>
          <a:bodyPr wrap="square" lIns="0" tIns="0" rIns="0" bIns="0" rtlCol="0">
            <a:noAutofit/>
          </a:bodyPr>
          <a:lstStyle/>
          <a:p>
            <a:endParaRPr sz="1799">
              <a:latin typeface="Gill Sans Nova" panose="020B0602020104020203" pitchFamily="34" charset="0"/>
            </a:endParaRPr>
          </a:p>
        </p:txBody>
      </p:sp>
    </p:spTree>
    <p:extLst>
      <p:ext uri="{BB962C8B-B14F-4D97-AF65-F5344CB8AC3E}">
        <p14:creationId xmlns:p14="http://schemas.microsoft.com/office/powerpoint/2010/main" val="123289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6408F3-004B-F258-BCF7-4077FFB85003}"/>
              </a:ext>
            </a:extLst>
          </p:cNvPr>
          <p:cNvSpPr>
            <a:spLocks noGrp="1"/>
          </p:cNvSpPr>
          <p:nvPr>
            <p:ph type="title"/>
          </p:nvPr>
        </p:nvSpPr>
        <p:spPr/>
        <p:txBody>
          <a:bodyPr/>
          <a:lstStyle/>
          <a:p>
            <a:r>
              <a:rPr lang="en-US" dirty="0"/>
              <a:t>Disclaimer</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14</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5" name="TextBox 4">
            <a:extLst>
              <a:ext uri="{FF2B5EF4-FFF2-40B4-BE49-F238E27FC236}">
                <a16:creationId xmlns:a16="http://schemas.microsoft.com/office/drawing/2014/main" id="{81919B74-041B-CA2E-5247-88C21B110290}"/>
              </a:ext>
            </a:extLst>
          </p:cNvPr>
          <p:cNvSpPr txBox="1"/>
          <p:nvPr/>
        </p:nvSpPr>
        <p:spPr>
          <a:xfrm>
            <a:off x="1331258" y="2151727"/>
            <a:ext cx="8955741" cy="2554545"/>
          </a:xfrm>
          <a:prstGeom prst="rect">
            <a:avLst/>
          </a:prstGeom>
          <a:solidFill>
            <a:schemeClr val="accent3">
              <a:lumMod val="20000"/>
              <a:lumOff val="80000"/>
            </a:schemeClr>
          </a:solidFill>
          <a:ln>
            <a:solidFill>
              <a:schemeClr val="accent1"/>
            </a:solidFill>
          </a:ln>
        </p:spPr>
        <p:txBody>
          <a:bodyPr wrap="square" rtlCol="0">
            <a:spAutoFit/>
          </a:bodyPr>
          <a:lstStyle/>
          <a:p>
            <a:r>
              <a:rPr lang="en-GB" sz="2000" b="1" dirty="0"/>
              <a:t>PLEASE NOTE: </a:t>
            </a:r>
            <a:r>
              <a:rPr lang="en-GB" sz="2000" dirty="0"/>
              <a:t>Costs within the costing tool are based on historical financial data from CTWWC as it relates to its work on Kafaalah and Case Management for Reintegration. These are the initial costing results that a new user of the costing tool will see upon first opening an original version of the tool. However, due to the proprietary nature of this financial information, these costs are not displayed or </a:t>
            </a:r>
            <a:r>
              <a:rPr lang="en-GB" sz="2000" dirty="0" err="1"/>
              <a:t>analyzed</a:t>
            </a:r>
            <a:r>
              <a:rPr lang="en-GB" sz="2000" dirty="0"/>
              <a:t> in detail in this report. Any costs shown in this report are used solely for illustrative purposes. To access the tool for your own costing exercise, please contact CTWWC directly.</a:t>
            </a:r>
            <a:endParaRPr lang="en-US" sz="2000" dirty="0"/>
          </a:p>
        </p:txBody>
      </p:sp>
    </p:spTree>
    <p:extLst>
      <p:ext uri="{BB962C8B-B14F-4D97-AF65-F5344CB8AC3E}">
        <p14:creationId xmlns:p14="http://schemas.microsoft.com/office/powerpoint/2010/main" val="268499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5784DF-29C4-6421-769F-F5DCB9718467}"/>
              </a:ext>
            </a:extLst>
          </p:cNvPr>
          <p:cNvSpPr>
            <a:spLocks noGrp="1"/>
          </p:cNvSpPr>
          <p:nvPr>
            <p:ph type="title"/>
          </p:nvPr>
        </p:nvSpPr>
        <p:spPr/>
        <p:txBody>
          <a:bodyPr/>
          <a:lstStyle/>
          <a:p>
            <a:r>
              <a:rPr lang="en-US" dirty="0"/>
              <a:t>Overall Costing Result</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15</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12" name="Picture 11">
            <a:extLst>
              <a:ext uri="{FF2B5EF4-FFF2-40B4-BE49-F238E27FC236}">
                <a16:creationId xmlns:a16="http://schemas.microsoft.com/office/drawing/2014/main" id="{6E56F76C-315D-6738-7D31-100DE66B605F}"/>
              </a:ext>
            </a:extLst>
          </p:cNvPr>
          <p:cNvPicPr>
            <a:picLocks noChangeAspect="1"/>
          </p:cNvPicPr>
          <p:nvPr/>
        </p:nvPicPr>
        <p:blipFill>
          <a:blip r:embed="rId3"/>
          <a:stretch>
            <a:fillRect/>
          </a:stretch>
        </p:blipFill>
        <p:spPr>
          <a:xfrm>
            <a:off x="1449406" y="1879030"/>
            <a:ext cx="9290012" cy="3795761"/>
          </a:xfrm>
          <a:prstGeom prst="rect">
            <a:avLst/>
          </a:prstGeom>
        </p:spPr>
      </p:pic>
    </p:spTree>
    <p:extLst>
      <p:ext uri="{BB962C8B-B14F-4D97-AF65-F5344CB8AC3E}">
        <p14:creationId xmlns:p14="http://schemas.microsoft.com/office/powerpoint/2010/main" val="143623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7A9E15-6F12-6A7D-8517-E86E19BA7926}"/>
              </a:ext>
            </a:extLst>
          </p:cNvPr>
          <p:cNvSpPr>
            <a:spLocks noGrp="1"/>
          </p:cNvSpPr>
          <p:nvPr>
            <p:ph type="title"/>
          </p:nvPr>
        </p:nvSpPr>
        <p:spPr/>
        <p:txBody>
          <a:bodyPr/>
          <a:lstStyle/>
          <a:p>
            <a:r>
              <a:rPr lang="en-US" dirty="0"/>
              <a:t>Summary by Strategic Area</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16</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5" name="Picture 4">
            <a:extLst>
              <a:ext uri="{FF2B5EF4-FFF2-40B4-BE49-F238E27FC236}">
                <a16:creationId xmlns:a16="http://schemas.microsoft.com/office/drawing/2014/main" id="{B14A030B-9F6E-AA87-0CDA-BAD5F30838F6}"/>
              </a:ext>
            </a:extLst>
          </p:cNvPr>
          <p:cNvPicPr>
            <a:picLocks noChangeAspect="1"/>
          </p:cNvPicPr>
          <p:nvPr/>
        </p:nvPicPr>
        <p:blipFill>
          <a:blip r:embed="rId3"/>
          <a:stretch>
            <a:fillRect/>
          </a:stretch>
        </p:blipFill>
        <p:spPr>
          <a:xfrm>
            <a:off x="1138724" y="2380831"/>
            <a:ext cx="9911376" cy="2662994"/>
          </a:xfrm>
          <a:prstGeom prst="rect">
            <a:avLst/>
          </a:prstGeom>
        </p:spPr>
      </p:pic>
    </p:spTree>
    <p:extLst>
      <p:ext uri="{BB962C8B-B14F-4D97-AF65-F5344CB8AC3E}">
        <p14:creationId xmlns:p14="http://schemas.microsoft.com/office/powerpoint/2010/main" val="113601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71D2E98-B9E1-F2B9-DD9B-129877D05F6E}"/>
              </a:ext>
            </a:extLst>
          </p:cNvPr>
          <p:cNvSpPr>
            <a:spLocks noGrp="1"/>
          </p:cNvSpPr>
          <p:nvPr>
            <p:ph type="title"/>
          </p:nvPr>
        </p:nvSpPr>
        <p:spPr/>
        <p:txBody>
          <a:bodyPr/>
          <a:lstStyle/>
          <a:p>
            <a:r>
              <a:rPr lang="en-US" dirty="0"/>
              <a:t>Outline: </a:t>
            </a:r>
            <a:r>
              <a:rPr lang="en-US" i="1" dirty="0"/>
              <a:t>Costing the Kafaalah Scaling Model</a:t>
            </a:r>
            <a:endParaRPr lang="en-US" dirty="0"/>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17</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Graphic 3" descr="Badge 1 with solid fill">
            <a:extLst>
              <a:ext uri="{FF2B5EF4-FFF2-40B4-BE49-F238E27FC236}">
                <a16:creationId xmlns:a16="http://schemas.microsoft.com/office/drawing/2014/main" id="{756FA5FD-FC3E-9ED0-967A-1DC33E76A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666" y="1780795"/>
            <a:ext cx="914162" cy="914162"/>
          </a:xfrm>
          <a:prstGeom prst="rect">
            <a:avLst/>
          </a:prstGeom>
        </p:spPr>
      </p:pic>
      <p:pic>
        <p:nvPicPr>
          <p:cNvPr id="5" name="Graphic 4" descr="Badge with solid fill">
            <a:extLst>
              <a:ext uri="{FF2B5EF4-FFF2-40B4-BE49-F238E27FC236}">
                <a16:creationId xmlns:a16="http://schemas.microsoft.com/office/drawing/2014/main" id="{66C4A5E0-653B-1AE0-DCEA-38560AD0DF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4666" y="2755326"/>
            <a:ext cx="914162" cy="914162"/>
          </a:xfrm>
          <a:prstGeom prst="rect">
            <a:avLst/>
          </a:prstGeom>
        </p:spPr>
      </p:pic>
      <p:pic>
        <p:nvPicPr>
          <p:cNvPr id="6" name="Graphic 5" descr="Badge 3 with solid fill">
            <a:extLst>
              <a:ext uri="{FF2B5EF4-FFF2-40B4-BE49-F238E27FC236}">
                <a16:creationId xmlns:a16="http://schemas.microsoft.com/office/drawing/2014/main" id="{F7EACA76-064C-BCD9-6778-3E741B6311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4666" y="3733271"/>
            <a:ext cx="914162" cy="914162"/>
          </a:xfrm>
          <a:prstGeom prst="rect">
            <a:avLst/>
          </a:prstGeom>
        </p:spPr>
      </p:pic>
      <p:sp>
        <p:nvSpPr>
          <p:cNvPr id="11" name="TextBox 10">
            <a:extLst>
              <a:ext uri="{FF2B5EF4-FFF2-40B4-BE49-F238E27FC236}">
                <a16:creationId xmlns:a16="http://schemas.microsoft.com/office/drawing/2014/main" id="{65D49542-7AD5-33B5-3D21-DEA49C8248F1}"/>
              </a:ext>
            </a:extLst>
          </p:cNvPr>
          <p:cNvSpPr txBox="1"/>
          <p:nvPr/>
        </p:nvSpPr>
        <p:spPr>
          <a:xfrm>
            <a:off x="2378869" y="2009062"/>
            <a:ext cx="7084755" cy="461545"/>
          </a:xfrm>
          <a:prstGeom prst="rect">
            <a:avLst/>
          </a:prstGeom>
          <a:noFill/>
        </p:spPr>
        <p:txBody>
          <a:bodyPr wrap="square" rtlCol="0">
            <a:spAutoFit/>
          </a:bodyPr>
          <a:lstStyle>
            <a:defPPr>
              <a:defRPr lang="en-KE"/>
            </a:defPPr>
            <a:lvl1pPr>
              <a:defRPr sz="2400"/>
            </a:lvl1pPr>
          </a:lstStyle>
          <a:p>
            <a:r>
              <a:rPr lang="en-US" sz="2399" dirty="0">
                <a:solidFill>
                  <a:schemeClr val="tx1">
                    <a:lumMod val="65000"/>
                    <a:lumOff val="35000"/>
                  </a:schemeClr>
                </a:solidFill>
              </a:rPr>
              <a:t>Methodology for Costing the Kafaalah Scaling Model</a:t>
            </a:r>
          </a:p>
        </p:txBody>
      </p:sp>
      <p:sp>
        <p:nvSpPr>
          <p:cNvPr id="12" name="TextBox 11">
            <a:extLst>
              <a:ext uri="{FF2B5EF4-FFF2-40B4-BE49-F238E27FC236}">
                <a16:creationId xmlns:a16="http://schemas.microsoft.com/office/drawing/2014/main" id="{815DC409-BE31-5137-0791-E028410F6696}"/>
              </a:ext>
            </a:extLst>
          </p:cNvPr>
          <p:cNvSpPr txBox="1"/>
          <p:nvPr/>
        </p:nvSpPr>
        <p:spPr>
          <a:xfrm>
            <a:off x="2378869" y="2986441"/>
            <a:ext cx="7084755" cy="461545"/>
          </a:xfrm>
          <a:prstGeom prst="rect">
            <a:avLst/>
          </a:prstGeom>
          <a:noFill/>
        </p:spPr>
        <p:txBody>
          <a:bodyPr wrap="square" rtlCol="0">
            <a:spAutoFit/>
          </a:bodyPr>
          <a:lstStyle>
            <a:defPPr>
              <a:defRPr lang="en-KE"/>
            </a:defPPr>
            <a:lvl1pPr>
              <a:defRPr sz="2400">
                <a:solidFill>
                  <a:schemeClr val="tx1">
                    <a:lumMod val="65000"/>
                    <a:lumOff val="35000"/>
                  </a:schemeClr>
                </a:solidFill>
              </a:defRPr>
            </a:lvl1pPr>
          </a:lstStyle>
          <a:p>
            <a:r>
              <a:rPr lang="en-US" sz="2399" dirty="0"/>
              <a:t>Structure of the Costing Tool</a:t>
            </a:r>
          </a:p>
        </p:txBody>
      </p:sp>
      <p:sp>
        <p:nvSpPr>
          <p:cNvPr id="13" name="TextBox 12">
            <a:extLst>
              <a:ext uri="{FF2B5EF4-FFF2-40B4-BE49-F238E27FC236}">
                <a16:creationId xmlns:a16="http://schemas.microsoft.com/office/drawing/2014/main" id="{47859B3E-B0DC-D949-98B3-2D9D1568C415}"/>
              </a:ext>
            </a:extLst>
          </p:cNvPr>
          <p:cNvSpPr txBox="1"/>
          <p:nvPr/>
        </p:nvSpPr>
        <p:spPr>
          <a:xfrm>
            <a:off x="2378869" y="3963819"/>
            <a:ext cx="7084755" cy="461545"/>
          </a:xfrm>
          <a:prstGeom prst="rect">
            <a:avLst/>
          </a:prstGeom>
          <a:noFill/>
        </p:spPr>
        <p:txBody>
          <a:bodyPr wrap="square" rtlCol="0">
            <a:spAutoFit/>
          </a:bodyPr>
          <a:lstStyle>
            <a:defPPr>
              <a:defRPr lang="en-KE"/>
            </a:defPPr>
            <a:lvl1pPr>
              <a:defRPr sz="2400">
                <a:solidFill>
                  <a:schemeClr val="tx1">
                    <a:lumMod val="65000"/>
                    <a:lumOff val="35000"/>
                  </a:schemeClr>
                </a:solidFill>
              </a:defRPr>
            </a:lvl1pPr>
          </a:lstStyle>
          <a:p>
            <a:r>
              <a:rPr lang="en-US" sz="2399" dirty="0"/>
              <a:t>Baseline Costing Results</a:t>
            </a:r>
          </a:p>
        </p:txBody>
      </p:sp>
      <p:sp>
        <p:nvSpPr>
          <p:cNvPr id="19" name="TextBox 18">
            <a:extLst>
              <a:ext uri="{FF2B5EF4-FFF2-40B4-BE49-F238E27FC236}">
                <a16:creationId xmlns:a16="http://schemas.microsoft.com/office/drawing/2014/main" id="{0FF8B4C7-384D-3E16-F09D-9393C18434B4}"/>
              </a:ext>
            </a:extLst>
          </p:cNvPr>
          <p:cNvSpPr txBox="1"/>
          <p:nvPr/>
        </p:nvSpPr>
        <p:spPr>
          <a:xfrm>
            <a:off x="2378869" y="4937523"/>
            <a:ext cx="7084755" cy="461545"/>
          </a:xfrm>
          <a:prstGeom prst="rect">
            <a:avLst/>
          </a:prstGeom>
          <a:solidFill>
            <a:srgbClr val="00468B"/>
          </a:solidFill>
        </p:spPr>
        <p:txBody>
          <a:bodyPr wrap="square" rtlCol="0">
            <a:spAutoFit/>
          </a:bodyPr>
          <a:lstStyle>
            <a:defPPr>
              <a:defRPr lang="en-KE"/>
            </a:defPPr>
            <a:lvl1pPr>
              <a:defRPr sz="2400">
                <a:solidFill>
                  <a:schemeClr val="bg1"/>
                </a:solidFill>
              </a:defRPr>
            </a:lvl1pPr>
          </a:lstStyle>
          <a:p>
            <a:r>
              <a:rPr lang="en-US" sz="2399" dirty="0"/>
              <a:t>Developing a Costed Implementation Plan</a:t>
            </a:r>
          </a:p>
        </p:txBody>
      </p:sp>
      <p:pic>
        <p:nvPicPr>
          <p:cNvPr id="21" name="Graphic 20" descr="Badge 4 with solid fill">
            <a:extLst>
              <a:ext uri="{FF2B5EF4-FFF2-40B4-BE49-F238E27FC236}">
                <a16:creationId xmlns:a16="http://schemas.microsoft.com/office/drawing/2014/main" id="{61C46FF8-B19A-3643-163C-1DEC159117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666" y="4711215"/>
            <a:ext cx="914162" cy="914162"/>
          </a:xfrm>
          <a:prstGeom prst="rect">
            <a:avLst/>
          </a:prstGeom>
        </p:spPr>
      </p:pic>
    </p:spTree>
    <p:extLst>
      <p:ext uri="{BB962C8B-B14F-4D97-AF65-F5344CB8AC3E}">
        <p14:creationId xmlns:p14="http://schemas.microsoft.com/office/powerpoint/2010/main" val="105930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2"/>
          </p:nvPr>
        </p:nvSpPr>
        <p:spPr/>
        <p:txBody>
          <a:bodyPr/>
          <a:lstStyle/>
          <a:p>
            <a:fld id="{ED2704D6-E0C1-4D7E-87F6-E491CB33AB4E}" type="slidenum">
              <a:rPr lang="en-KE" smtClean="0"/>
              <a:t>18</a:t>
            </a:fld>
            <a:endParaRPr lang="en-KE"/>
          </a:p>
        </p:txBody>
      </p:sp>
      <p:sp>
        <p:nvSpPr>
          <p:cNvPr id="7" name="object 64">
            <a:extLst>
              <a:ext uri="{FF2B5EF4-FFF2-40B4-BE49-F238E27FC236}">
                <a16:creationId xmlns:a16="http://schemas.microsoft.com/office/drawing/2014/main" id="{EE807DE0-191C-C6F0-D777-41DBB3585B37}"/>
              </a:ext>
            </a:extLst>
          </p:cNvPr>
          <p:cNvSpPr/>
          <p:nvPr/>
        </p:nvSpPr>
        <p:spPr>
          <a:xfrm>
            <a:off x="554591" y="1183209"/>
            <a:ext cx="11079642" cy="0"/>
          </a:xfrm>
          <a:custGeom>
            <a:avLst/>
            <a:gdLst/>
            <a:ahLst/>
            <a:cxnLst/>
            <a:rect l="l" t="t" r="r" b="b"/>
            <a:pathLst>
              <a:path w="11082528">
                <a:moveTo>
                  <a:pt x="0" y="0"/>
                </a:moveTo>
                <a:lnTo>
                  <a:pt x="11082528" y="0"/>
                </a:lnTo>
              </a:path>
            </a:pathLst>
          </a:custGeom>
          <a:ln w="6096">
            <a:solidFill>
              <a:srgbClr val="000000"/>
            </a:solidFill>
          </a:ln>
        </p:spPr>
        <p:txBody>
          <a:bodyPr wrap="square" lIns="0" tIns="0" rIns="0" bIns="0" rtlCol="0">
            <a:noAutofit/>
          </a:bodyPr>
          <a:lstStyle/>
          <a:p>
            <a:endParaRPr sz="1799">
              <a:latin typeface="Gill Sans Nova" panose="020B0602020104020203" pitchFamily="34" charset="0"/>
            </a:endParaRPr>
          </a:p>
        </p:txBody>
      </p:sp>
      <p:sp>
        <p:nvSpPr>
          <p:cNvPr id="8" name="object 29">
            <a:extLst>
              <a:ext uri="{FF2B5EF4-FFF2-40B4-BE49-F238E27FC236}">
                <a16:creationId xmlns:a16="http://schemas.microsoft.com/office/drawing/2014/main" id="{82A009B4-C35B-DD43-280B-A92D9367F5A5}"/>
              </a:ext>
            </a:extLst>
          </p:cNvPr>
          <p:cNvSpPr txBox="1"/>
          <p:nvPr/>
        </p:nvSpPr>
        <p:spPr>
          <a:xfrm>
            <a:off x="541894" y="563052"/>
            <a:ext cx="10428049" cy="342303"/>
          </a:xfrm>
          <a:prstGeom prst="rect">
            <a:avLst/>
          </a:prstGeom>
        </p:spPr>
        <p:txBody>
          <a:bodyPr wrap="square" lIns="0" tIns="0" rIns="0" bIns="0" rtlCol="0">
            <a:noAutofit/>
          </a:bodyPr>
          <a:lstStyle/>
          <a:p>
            <a:pPr marL="12696">
              <a:lnSpc>
                <a:spcPts val="2659"/>
              </a:lnSpc>
              <a:spcBef>
                <a:spcPts val="133"/>
              </a:spcBef>
            </a:pPr>
            <a:r>
              <a:rPr lang="en-US" sz="3599" b="1" dirty="0">
                <a:solidFill>
                  <a:srgbClr val="00468B"/>
                </a:solidFill>
                <a:latin typeface="Gill Sans Nova" panose="020B0602020104020203" pitchFamily="34" charset="0"/>
                <a:cs typeface="Georgia"/>
              </a:rPr>
              <a:t>Developing a costed implementation plan</a:t>
            </a:r>
            <a:endParaRPr lang="en-US" sz="2499" dirty="0">
              <a:solidFill>
                <a:srgbClr val="00468B"/>
              </a:solidFill>
              <a:latin typeface="Gill Sans Nova" panose="020B0602020104020203" pitchFamily="34" charset="0"/>
              <a:cs typeface="Georgia"/>
            </a:endParaRPr>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0" name="object 3">
            <a:extLst>
              <a:ext uri="{FF2B5EF4-FFF2-40B4-BE49-F238E27FC236}">
                <a16:creationId xmlns:a16="http://schemas.microsoft.com/office/drawing/2014/main" id="{E4C36EF7-A0FD-19E0-C42D-D7A93C943180}"/>
              </a:ext>
            </a:extLst>
          </p:cNvPr>
          <p:cNvSpPr txBox="1"/>
          <p:nvPr/>
        </p:nvSpPr>
        <p:spPr>
          <a:xfrm>
            <a:off x="554591" y="1043546"/>
            <a:ext cx="11079642" cy="152360"/>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Picture 3">
            <a:extLst>
              <a:ext uri="{FF2B5EF4-FFF2-40B4-BE49-F238E27FC236}">
                <a16:creationId xmlns:a16="http://schemas.microsoft.com/office/drawing/2014/main" id="{76CA1AF1-0B80-0A29-EAE3-918D816E46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226" y="1707869"/>
            <a:ext cx="10746373" cy="3814562"/>
          </a:xfrm>
          <a:prstGeom prst="rect">
            <a:avLst/>
          </a:prstGeom>
          <a:noFill/>
          <a:ln>
            <a:noFill/>
          </a:ln>
        </p:spPr>
      </p:pic>
    </p:spTree>
    <p:extLst>
      <p:ext uri="{BB962C8B-B14F-4D97-AF65-F5344CB8AC3E}">
        <p14:creationId xmlns:p14="http://schemas.microsoft.com/office/powerpoint/2010/main" val="76952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2"/>
          </p:nvPr>
        </p:nvSpPr>
        <p:spPr/>
        <p:txBody>
          <a:bodyPr/>
          <a:lstStyle/>
          <a:p>
            <a:fld id="{ED2704D6-E0C1-4D7E-87F6-E491CB33AB4E}" type="slidenum">
              <a:rPr lang="en-KE" smtClean="0"/>
              <a:t>19</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30" name="object 2">
            <a:extLst>
              <a:ext uri="{FF2B5EF4-FFF2-40B4-BE49-F238E27FC236}">
                <a16:creationId xmlns:a16="http://schemas.microsoft.com/office/drawing/2014/main" id="{66D78B8D-4236-07C3-4F4E-42720B8DEA53}"/>
              </a:ext>
            </a:extLst>
          </p:cNvPr>
          <p:cNvSpPr txBox="1"/>
          <p:nvPr/>
        </p:nvSpPr>
        <p:spPr>
          <a:xfrm>
            <a:off x="554591" y="6075424"/>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4" name="Cloud Callout 7">
            <a:extLst>
              <a:ext uri="{FF2B5EF4-FFF2-40B4-BE49-F238E27FC236}">
                <a16:creationId xmlns:a16="http://schemas.microsoft.com/office/drawing/2014/main" id="{DFD53245-144D-2FC2-F9C2-4F32DBE2B6B4}"/>
              </a:ext>
            </a:extLst>
          </p:cNvPr>
          <p:cNvSpPr/>
          <p:nvPr/>
        </p:nvSpPr>
        <p:spPr>
          <a:xfrm>
            <a:off x="2997661" y="1434171"/>
            <a:ext cx="6243323" cy="3594613"/>
          </a:xfrm>
          <a:prstGeom prst="cloudCallout">
            <a:avLst>
              <a:gd name="adj1" fmla="val -29317"/>
              <a:gd name="adj2" fmla="val 707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799" dirty="0">
                <a:solidFill>
                  <a:prstClr val="white"/>
                </a:solidFill>
                <a:cs typeface="Arial" panose="020B0604020202020204" pitchFamily="34" charset="0"/>
              </a:rPr>
              <a:t>Any Questions?</a:t>
            </a:r>
          </a:p>
        </p:txBody>
      </p:sp>
    </p:spTree>
    <p:extLst>
      <p:ext uri="{BB962C8B-B14F-4D97-AF65-F5344CB8AC3E}">
        <p14:creationId xmlns:p14="http://schemas.microsoft.com/office/powerpoint/2010/main" val="219739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247F8-81CD-8F68-54D0-45507512D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5739C-F309-BDF2-F345-CF84FFC5220F}"/>
              </a:ext>
            </a:extLst>
          </p:cNvPr>
          <p:cNvSpPr>
            <a:spLocks noGrp="1"/>
          </p:cNvSpPr>
          <p:nvPr>
            <p:ph type="title"/>
          </p:nvPr>
        </p:nvSpPr>
        <p:spPr/>
        <p:txBody>
          <a:bodyPr/>
          <a:lstStyle/>
          <a:p>
            <a:r>
              <a:rPr lang="en-US" dirty="0"/>
              <a:t>Outline: </a:t>
            </a:r>
            <a:r>
              <a:rPr lang="en-US" i="1" dirty="0"/>
              <a:t>Costing the Kafaalah Scaling Model</a:t>
            </a:r>
          </a:p>
        </p:txBody>
      </p:sp>
      <p:grpSp>
        <p:nvGrpSpPr>
          <p:cNvPr id="6" name="Group 5">
            <a:extLst>
              <a:ext uri="{FF2B5EF4-FFF2-40B4-BE49-F238E27FC236}">
                <a16:creationId xmlns:a16="http://schemas.microsoft.com/office/drawing/2014/main" id="{6F998736-EB94-BA42-15E6-75A9351AC776}"/>
              </a:ext>
            </a:extLst>
          </p:cNvPr>
          <p:cNvGrpSpPr/>
          <p:nvPr/>
        </p:nvGrpSpPr>
        <p:grpSpPr>
          <a:xfrm>
            <a:off x="1893839" y="1780366"/>
            <a:ext cx="8401145" cy="3845583"/>
            <a:chOff x="1158642" y="1455763"/>
            <a:chExt cx="8401145" cy="3845583"/>
          </a:xfrm>
        </p:grpSpPr>
        <p:pic>
          <p:nvPicPr>
            <p:cNvPr id="7" name="Graphic 6" descr="Badge 1 with solid fill">
              <a:extLst>
                <a:ext uri="{FF2B5EF4-FFF2-40B4-BE49-F238E27FC236}">
                  <a16:creationId xmlns:a16="http://schemas.microsoft.com/office/drawing/2014/main" id="{2088AF2B-5325-8B79-DCE9-2298016B6D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8642" y="1455763"/>
              <a:ext cx="914400" cy="914400"/>
            </a:xfrm>
            <a:prstGeom prst="rect">
              <a:avLst/>
            </a:prstGeom>
          </p:spPr>
        </p:pic>
        <p:pic>
          <p:nvPicPr>
            <p:cNvPr id="8" name="Graphic 7" descr="Badge with solid fill">
              <a:extLst>
                <a:ext uri="{FF2B5EF4-FFF2-40B4-BE49-F238E27FC236}">
                  <a16:creationId xmlns:a16="http://schemas.microsoft.com/office/drawing/2014/main" id="{B40F8EEC-762F-97B2-FBC9-70AD3C7DE6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642" y="2430548"/>
              <a:ext cx="914400" cy="914400"/>
            </a:xfrm>
            <a:prstGeom prst="rect">
              <a:avLst/>
            </a:prstGeom>
          </p:spPr>
        </p:pic>
        <p:pic>
          <p:nvPicPr>
            <p:cNvPr id="9" name="Graphic 8" descr="Badge 3 with solid fill">
              <a:extLst>
                <a:ext uri="{FF2B5EF4-FFF2-40B4-BE49-F238E27FC236}">
                  <a16:creationId xmlns:a16="http://schemas.microsoft.com/office/drawing/2014/main" id="{AE39CB2F-891F-D776-21DC-C55D039B2D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8642" y="3408747"/>
              <a:ext cx="914400" cy="914400"/>
            </a:xfrm>
            <a:prstGeom prst="rect">
              <a:avLst/>
            </a:prstGeom>
          </p:spPr>
        </p:pic>
        <p:sp>
          <p:nvSpPr>
            <p:cNvPr id="10" name="TextBox 9">
              <a:extLst>
                <a:ext uri="{FF2B5EF4-FFF2-40B4-BE49-F238E27FC236}">
                  <a16:creationId xmlns:a16="http://schemas.microsoft.com/office/drawing/2014/main" id="{0E9253A5-1723-DDB0-FD58-132C604A77CD}"/>
                </a:ext>
              </a:extLst>
            </p:cNvPr>
            <p:cNvSpPr txBox="1"/>
            <p:nvPr/>
          </p:nvSpPr>
          <p:spPr>
            <a:xfrm>
              <a:off x="2473187" y="1684089"/>
              <a:ext cx="7086600" cy="461665"/>
            </a:xfrm>
            <a:prstGeom prst="rect">
              <a:avLst/>
            </a:prstGeom>
            <a:noFill/>
          </p:spPr>
          <p:txBody>
            <a:bodyPr wrap="square" rtlCol="0">
              <a:spAutoFit/>
            </a:bodyPr>
            <a:lstStyle/>
            <a:p>
              <a:r>
                <a:rPr lang="en-US" sz="2400" dirty="0"/>
                <a:t>Methodology for Costing the Kafaalah Scaling Model</a:t>
              </a:r>
            </a:p>
          </p:txBody>
        </p:sp>
        <p:sp>
          <p:nvSpPr>
            <p:cNvPr id="11" name="TextBox 10">
              <a:extLst>
                <a:ext uri="{FF2B5EF4-FFF2-40B4-BE49-F238E27FC236}">
                  <a16:creationId xmlns:a16="http://schemas.microsoft.com/office/drawing/2014/main" id="{C17E50FE-D78F-EDFA-56CE-949FC1CD54AE}"/>
                </a:ext>
              </a:extLst>
            </p:cNvPr>
            <p:cNvSpPr txBox="1"/>
            <p:nvPr/>
          </p:nvSpPr>
          <p:spPr>
            <a:xfrm>
              <a:off x="2473187" y="2661722"/>
              <a:ext cx="7086600" cy="461665"/>
            </a:xfrm>
            <a:prstGeom prst="rect">
              <a:avLst/>
            </a:prstGeom>
            <a:noFill/>
          </p:spPr>
          <p:txBody>
            <a:bodyPr wrap="square" rtlCol="0">
              <a:spAutoFit/>
            </a:bodyPr>
            <a:lstStyle/>
            <a:p>
              <a:r>
                <a:rPr lang="en-US" sz="2400" dirty="0"/>
                <a:t>Structure of the Costing Tool</a:t>
              </a:r>
            </a:p>
          </p:txBody>
        </p:sp>
        <p:sp>
          <p:nvSpPr>
            <p:cNvPr id="12" name="TextBox 11">
              <a:extLst>
                <a:ext uri="{FF2B5EF4-FFF2-40B4-BE49-F238E27FC236}">
                  <a16:creationId xmlns:a16="http://schemas.microsoft.com/office/drawing/2014/main" id="{56804BB9-C14F-DEFA-DD23-3473A6A61353}"/>
                </a:ext>
              </a:extLst>
            </p:cNvPr>
            <p:cNvSpPr txBox="1"/>
            <p:nvPr/>
          </p:nvSpPr>
          <p:spPr>
            <a:xfrm>
              <a:off x="2473187" y="3639355"/>
              <a:ext cx="7086600" cy="461665"/>
            </a:xfrm>
            <a:prstGeom prst="rect">
              <a:avLst/>
            </a:prstGeom>
            <a:noFill/>
          </p:spPr>
          <p:txBody>
            <a:bodyPr wrap="square" rtlCol="0">
              <a:spAutoFit/>
            </a:bodyPr>
            <a:lstStyle/>
            <a:p>
              <a:r>
                <a:rPr lang="en-US" sz="2400" dirty="0"/>
                <a:t>Baseline Costing Results</a:t>
              </a:r>
            </a:p>
          </p:txBody>
        </p:sp>
        <p:sp>
          <p:nvSpPr>
            <p:cNvPr id="13" name="TextBox 12">
              <a:extLst>
                <a:ext uri="{FF2B5EF4-FFF2-40B4-BE49-F238E27FC236}">
                  <a16:creationId xmlns:a16="http://schemas.microsoft.com/office/drawing/2014/main" id="{6DF62448-E7F1-AD19-1772-475E5E5AE9B7}"/>
                </a:ext>
              </a:extLst>
            </p:cNvPr>
            <p:cNvSpPr txBox="1"/>
            <p:nvPr/>
          </p:nvSpPr>
          <p:spPr>
            <a:xfrm>
              <a:off x="2473187" y="4613313"/>
              <a:ext cx="7086600" cy="461665"/>
            </a:xfrm>
            <a:prstGeom prst="rect">
              <a:avLst/>
            </a:prstGeom>
            <a:noFill/>
          </p:spPr>
          <p:txBody>
            <a:bodyPr wrap="square" rtlCol="0">
              <a:spAutoFit/>
            </a:bodyPr>
            <a:lstStyle/>
            <a:p>
              <a:r>
                <a:rPr lang="en-US" sz="2400" dirty="0"/>
                <a:t>Developing a Costed Implementation Plan</a:t>
              </a:r>
            </a:p>
          </p:txBody>
        </p:sp>
        <p:pic>
          <p:nvPicPr>
            <p:cNvPr id="14" name="Graphic 13" descr="Badge 4 with solid fill">
              <a:extLst>
                <a:ext uri="{FF2B5EF4-FFF2-40B4-BE49-F238E27FC236}">
                  <a16:creationId xmlns:a16="http://schemas.microsoft.com/office/drawing/2014/main" id="{DB1C7100-0DD4-D0CC-A72A-7D7357AF87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8642" y="4386946"/>
              <a:ext cx="914400" cy="914400"/>
            </a:xfrm>
            <a:prstGeom prst="rect">
              <a:avLst/>
            </a:prstGeom>
          </p:spPr>
        </p:pic>
      </p:grpSp>
      <p:sp>
        <p:nvSpPr>
          <p:cNvPr id="3" name="Slide Number Placeholder 2">
            <a:extLst>
              <a:ext uri="{FF2B5EF4-FFF2-40B4-BE49-F238E27FC236}">
                <a16:creationId xmlns:a16="http://schemas.microsoft.com/office/drawing/2014/main" id="{EE6BB74F-762A-3E9A-F1D2-8A56BF7675F9}"/>
              </a:ext>
            </a:extLst>
          </p:cNvPr>
          <p:cNvSpPr>
            <a:spLocks noGrp="1"/>
          </p:cNvSpPr>
          <p:nvPr>
            <p:ph type="sldNum" sz="quarter" idx="11"/>
          </p:nvPr>
        </p:nvSpPr>
        <p:spPr/>
        <p:txBody>
          <a:bodyPr/>
          <a:lstStyle/>
          <a:p>
            <a:fld id="{D8FE707D-7EDD-4671-B995-A3FBECAF0B25}" type="slidenum">
              <a:rPr lang="en-US" smtClean="0"/>
              <a:t>2</a:t>
            </a:fld>
            <a:endParaRPr lang="en-US"/>
          </a:p>
        </p:txBody>
      </p:sp>
    </p:spTree>
    <p:extLst>
      <p:ext uri="{BB962C8B-B14F-4D97-AF65-F5344CB8AC3E}">
        <p14:creationId xmlns:p14="http://schemas.microsoft.com/office/powerpoint/2010/main" val="3259411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8F6FA34-A959-9F76-9258-72B47EA1FE8D}"/>
              </a:ext>
            </a:extLst>
          </p:cNvPr>
          <p:cNvSpPr>
            <a:spLocks noGrp="1"/>
          </p:cNvSpPr>
          <p:nvPr>
            <p:ph type="title"/>
          </p:nvPr>
        </p:nvSpPr>
        <p:spPr>
          <a:xfrm>
            <a:off x="837981" y="365129"/>
            <a:ext cx="10796252" cy="1017107"/>
          </a:xfrm>
        </p:spPr>
        <p:txBody>
          <a:bodyPr>
            <a:normAutofit/>
          </a:bodyPr>
          <a:lstStyle/>
          <a:p>
            <a:r>
              <a:rPr lang="en-US" dirty="0"/>
              <a:t>Outline: Costing the Case Management Scaling Model</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20</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Graphic 3" descr="Badge 1 with solid fill">
            <a:extLst>
              <a:ext uri="{FF2B5EF4-FFF2-40B4-BE49-F238E27FC236}">
                <a16:creationId xmlns:a16="http://schemas.microsoft.com/office/drawing/2014/main" id="{756FA5FD-FC3E-9ED0-967A-1DC33E76A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666" y="1995681"/>
            <a:ext cx="914162" cy="914162"/>
          </a:xfrm>
          <a:prstGeom prst="rect">
            <a:avLst/>
          </a:prstGeom>
        </p:spPr>
      </p:pic>
      <p:pic>
        <p:nvPicPr>
          <p:cNvPr id="5" name="Graphic 4" descr="Badge with solid fill">
            <a:extLst>
              <a:ext uri="{FF2B5EF4-FFF2-40B4-BE49-F238E27FC236}">
                <a16:creationId xmlns:a16="http://schemas.microsoft.com/office/drawing/2014/main" id="{66C4A5E0-653B-1AE0-DCEA-38560AD0DF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4666" y="2970212"/>
            <a:ext cx="914162" cy="914162"/>
          </a:xfrm>
          <a:prstGeom prst="rect">
            <a:avLst/>
          </a:prstGeom>
        </p:spPr>
      </p:pic>
      <p:pic>
        <p:nvPicPr>
          <p:cNvPr id="6" name="Graphic 5" descr="Badge 3 with solid fill">
            <a:extLst>
              <a:ext uri="{FF2B5EF4-FFF2-40B4-BE49-F238E27FC236}">
                <a16:creationId xmlns:a16="http://schemas.microsoft.com/office/drawing/2014/main" id="{F7EACA76-064C-BCD9-6778-3E741B6311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4666" y="3948157"/>
            <a:ext cx="914162" cy="914162"/>
          </a:xfrm>
          <a:prstGeom prst="rect">
            <a:avLst/>
          </a:prstGeom>
        </p:spPr>
      </p:pic>
      <p:sp>
        <p:nvSpPr>
          <p:cNvPr id="11" name="TextBox 10">
            <a:extLst>
              <a:ext uri="{FF2B5EF4-FFF2-40B4-BE49-F238E27FC236}">
                <a16:creationId xmlns:a16="http://schemas.microsoft.com/office/drawing/2014/main" id="{65D49542-7AD5-33B5-3D21-DEA49C8248F1}"/>
              </a:ext>
            </a:extLst>
          </p:cNvPr>
          <p:cNvSpPr txBox="1"/>
          <p:nvPr/>
        </p:nvSpPr>
        <p:spPr>
          <a:xfrm>
            <a:off x="2378869" y="2223948"/>
            <a:ext cx="8004817" cy="461545"/>
          </a:xfrm>
          <a:prstGeom prst="rect">
            <a:avLst/>
          </a:prstGeom>
          <a:noFill/>
        </p:spPr>
        <p:txBody>
          <a:bodyPr wrap="square" rtlCol="0">
            <a:spAutoFit/>
          </a:bodyPr>
          <a:lstStyle/>
          <a:p>
            <a:r>
              <a:rPr lang="en-US" sz="2399" dirty="0"/>
              <a:t>Methodology for Costing the Case Management Scaling Model</a:t>
            </a:r>
          </a:p>
        </p:txBody>
      </p:sp>
      <p:sp>
        <p:nvSpPr>
          <p:cNvPr id="12" name="TextBox 11">
            <a:extLst>
              <a:ext uri="{FF2B5EF4-FFF2-40B4-BE49-F238E27FC236}">
                <a16:creationId xmlns:a16="http://schemas.microsoft.com/office/drawing/2014/main" id="{815DC409-BE31-5137-0791-E028410F6696}"/>
              </a:ext>
            </a:extLst>
          </p:cNvPr>
          <p:cNvSpPr txBox="1"/>
          <p:nvPr/>
        </p:nvSpPr>
        <p:spPr>
          <a:xfrm>
            <a:off x="2378869" y="3201327"/>
            <a:ext cx="7084755" cy="461545"/>
          </a:xfrm>
          <a:prstGeom prst="rect">
            <a:avLst/>
          </a:prstGeom>
          <a:noFill/>
        </p:spPr>
        <p:txBody>
          <a:bodyPr wrap="square" rtlCol="0">
            <a:spAutoFit/>
          </a:bodyPr>
          <a:lstStyle/>
          <a:p>
            <a:r>
              <a:rPr lang="en-US" sz="2399" dirty="0"/>
              <a:t>Structure of the CM Costing Tool</a:t>
            </a:r>
          </a:p>
        </p:txBody>
      </p:sp>
      <p:sp>
        <p:nvSpPr>
          <p:cNvPr id="13" name="TextBox 12">
            <a:extLst>
              <a:ext uri="{FF2B5EF4-FFF2-40B4-BE49-F238E27FC236}">
                <a16:creationId xmlns:a16="http://schemas.microsoft.com/office/drawing/2014/main" id="{47859B3E-B0DC-D949-98B3-2D9D1568C415}"/>
              </a:ext>
            </a:extLst>
          </p:cNvPr>
          <p:cNvSpPr txBox="1"/>
          <p:nvPr/>
        </p:nvSpPr>
        <p:spPr>
          <a:xfrm>
            <a:off x="2378869" y="4178705"/>
            <a:ext cx="7084755" cy="461545"/>
          </a:xfrm>
          <a:prstGeom prst="rect">
            <a:avLst/>
          </a:prstGeom>
          <a:noFill/>
        </p:spPr>
        <p:txBody>
          <a:bodyPr wrap="square" rtlCol="0">
            <a:spAutoFit/>
          </a:bodyPr>
          <a:lstStyle/>
          <a:p>
            <a:r>
              <a:rPr lang="en-US" sz="2399" dirty="0"/>
              <a:t>Costing Results</a:t>
            </a:r>
          </a:p>
        </p:txBody>
      </p:sp>
    </p:spTree>
    <p:extLst>
      <p:ext uri="{BB962C8B-B14F-4D97-AF65-F5344CB8AC3E}">
        <p14:creationId xmlns:p14="http://schemas.microsoft.com/office/powerpoint/2010/main" val="229169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21</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Graphic 3" descr="Badge 1 with solid fill">
            <a:extLst>
              <a:ext uri="{FF2B5EF4-FFF2-40B4-BE49-F238E27FC236}">
                <a16:creationId xmlns:a16="http://schemas.microsoft.com/office/drawing/2014/main" id="{756FA5FD-FC3E-9ED0-967A-1DC33E76A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666" y="1995681"/>
            <a:ext cx="914162" cy="914162"/>
          </a:xfrm>
          <a:prstGeom prst="rect">
            <a:avLst/>
          </a:prstGeom>
        </p:spPr>
      </p:pic>
      <p:pic>
        <p:nvPicPr>
          <p:cNvPr id="5" name="Graphic 4" descr="Badge with solid fill">
            <a:extLst>
              <a:ext uri="{FF2B5EF4-FFF2-40B4-BE49-F238E27FC236}">
                <a16:creationId xmlns:a16="http://schemas.microsoft.com/office/drawing/2014/main" id="{66C4A5E0-653B-1AE0-DCEA-38560AD0DF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4666" y="2970212"/>
            <a:ext cx="914162" cy="914162"/>
          </a:xfrm>
          <a:prstGeom prst="rect">
            <a:avLst/>
          </a:prstGeom>
        </p:spPr>
      </p:pic>
      <p:pic>
        <p:nvPicPr>
          <p:cNvPr id="6" name="Graphic 5" descr="Badge 3 with solid fill">
            <a:extLst>
              <a:ext uri="{FF2B5EF4-FFF2-40B4-BE49-F238E27FC236}">
                <a16:creationId xmlns:a16="http://schemas.microsoft.com/office/drawing/2014/main" id="{F7EACA76-064C-BCD9-6778-3E741B6311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4666" y="3948157"/>
            <a:ext cx="914162" cy="914162"/>
          </a:xfrm>
          <a:prstGeom prst="rect">
            <a:avLst/>
          </a:prstGeom>
        </p:spPr>
      </p:pic>
      <p:sp>
        <p:nvSpPr>
          <p:cNvPr id="11" name="TextBox 10">
            <a:extLst>
              <a:ext uri="{FF2B5EF4-FFF2-40B4-BE49-F238E27FC236}">
                <a16:creationId xmlns:a16="http://schemas.microsoft.com/office/drawing/2014/main" id="{65D49542-7AD5-33B5-3D21-DEA49C8248F1}"/>
              </a:ext>
            </a:extLst>
          </p:cNvPr>
          <p:cNvSpPr txBox="1"/>
          <p:nvPr/>
        </p:nvSpPr>
        <p:spPr>
          <a:xfrm>
            <a:off x="2378869" y="2223948"/>
            <a:ext cx="8004817" cy="461545"/>
          </a:xfrm>
          <a:prstGeom prst="rect">
            <a:avLst/>
          </a:prstGeom>
          <a:solidFill>
            <a:srgbClr val="00468B"/>
          </a:solidFill>
        </p:spPr>
        <p:txBody>
          <a:bodyPr wrap="square" rtlCol="0">
            <a:spAutoFit/>
          </a:bodyPr>
          <a:lstStyle>
            <a:defPPr>
              <a:defRPr lang="en-KE"/>
            </a:defPPr>
            <a:lvl1pPr>
              <a:defRPr sz="2400">
                <a:solidFill>
                  <a:schemeClr val="bg1"/>
                </a:solidFill>
              </a:defRPr>
            </a:lvl1pPr>
          </a:lstStyle>
          <a:p>
            <a:r>
              <a:rPr lang="en-US" sz="2399" dirty="0"/>
              <a:t>Methodology for Costing the Case Management Scaling Model</a:t>
            </a:r>
          </a:p>
        </p:txBody>
      </p:sp>
      <p:sp>
        <p:nvSpPr>
          <p:cNvPr id="12" name="TextBox 11">
            <a:extLst>
              <a:ext uri="{FF2B5EF4-FFF2-40B4-BE49-F238E27FC236}">
                <a16:creationId xmlns:a16="http://schemas.microsoft.com/office/drawing/2014/main" id="{815DC409-BE31-5137-0791-E028410F6696}"/>
              </a:ext>
            </a:extLst>
          </p:cNvPr>
          <p:cNvSpPr txBox="1"/>
          <p:nvPr/>
        </p:nvSpPr>
        <p:spPr>
          <a:xfrm>
            <a:off x="2378869" y="3201327"/>
            <a:ext cx="7084755" cy="461545"/>
          </a:xfrm>
          <a:prstGeom prst="rect">
            <a:avLst/>
          </a:prstGeom>
          <a:noFill/>
        </p:spPr>
        <p:txBody>
          <a:bodyPr wrap="square" rtlCol="0">
            <a:spAutoFit/>
          </a:bodyPr>
          <a:lstStyle/>
          <a:p>
            <a:r>
              <a:rPr lang="en-US" sz="2399" dirty="0"/>
              <a:t>Structure of the CM Costing Tool</a:t>
            </a:r>
          </a:p>
        </p:txBody>
      </p:sp>
      <p:sp>
        <p:nvSpPr>
          <p:cNvPr id="13" name="TextBox 12">
            <a:extLst>
              <a:ext uri="{FF2B5EF4-FFF2-40B4-BE49-F238E27FC236}">
                <a16:creationId xmlns:a16="http://schemas.microsoft.com/office/drawing/2014/main" id="{47859B3E-B0DC-D949-98B3-2D9D1568C415}"/>
              </a:ext>
            </a:extLst>
          </p:cNvPr>
          <p:cNvSpPr txBox="1"/>
          <p:nvPr/>
        </p:nvSpPr>
        <p:spPr>
          <a:xfrm>
            <a:off x="2378869" y="4178705"/>
            <a:ext cx="7084755" cy="461545"/>
          </a:xfrm>
          <a:prstGeom prst="rect">
            <a:avLst/>
          </a:prstGeom>
          <a:noFill/>
        </p:spPr>
        <p:txBody>
          <a:bodyPr wrap="square" rtlCol="0">
            <a:spAutoFit/>
          </a:bodyPr>
          <a:lstStyle/>
          <a:p>
            <a:r>
              <a:rPr lang="en-US" sz="2399" dirty="0"/>
              <a:t>Costing Results</a:t>
            </a:r>
          </a:p>
        </p:txBody>
      </p:sp>
      <p:sp>
        <p:nvSpPr>
          <p:cNvPr id="19" name="Title 15">
            <a:extLst>
              <a:ext uri="{FF2B5EF4-FFF2-40B4-BE49-F238E27FC236}">
                <a16:creationId xmlns:a16="http://schemas.microsoft.com/office/drawing/2014/main" id="{1C3D1F33-1345-AE84-20C8-13F0BEEBEE8E}"/>
              </a:ext>
            </a:extLst>
          </p:cNvPr>
          <p:cNvSpPr txBox="1">
            <a:spLocks/>
          </p:cNvSpPr>
          <p:nvPr/>
        </p:nvSpPr>
        <p:spPr>
          <a:xfrm>
            <a:off x="837981" y="365129"/>
            <a:ext cx="10796252" cy="1017107"/>
          </a:xfrm>
          <a:prstGeom prst="rect">
            <a:avLst/>
          </a:prstGeom>
        </p:spPr>
        <p:txBody>
          <a:bodyPr vert="horz" lIns="91440" tIns="45720" rIns="91440" bIns="45720" rtlCol="0" anchor="b">
            <a:normAutofit/>
          </a:bodyPr>
          <a:lstStyle>
            <a:lvl1pPr algn="l" defTabSz="914171" rtl="0" eaLnBrk="1" latinLnBrk="0" hangingPunct="1">
              <a:lnSpc>
                <a:spcPct val="90000"/>
              </a:lnSpc>
              <a:spcBef>
                <a:spcPct val="0"/>
              </a:spcBef>
              <a:buNone/>
              <a:defRPr sz="3600" b="1" kern="1200">
                <a:solidFill>
                  <a:schemeClr val="accent3"/>
                </a:solidFill>
                <a:latin typeface="+mj-lt"/>
                <a:ea typeface="+mj-ea"/>
                <a:cs typeface="+mj-cs"/>
              </a:defRPr>
            </a:lvl1pPr>
          </a:lstStyle>
          <a:p>
            <a:r>
              <a:rPr lang="en-US" dirty="0"/>
              <a:t>Outline: Costing the Case Management Scaling Model</a:t>
            </a:r>
          </a:p>
        </p:txBody>
      </p:sp>
    </p:spTree>
    <p:extLst>
      <p:ext uri="{BB962C8B-B14F-4D97-AF65-F5344CB8AC3E}">
        <p14:creationId xmlns:p14="http://schemas.microsoft.com/office/powerpoint/2010/main" val="253044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8366F0-73AF-C694-EBD2-0FD21D8D5F48}"/>
              </a:ext>
            </a:extLst>
          </p:cNvPr>
          <p:cNvSpPr>
            <a:spLocks noGrp="1"/>
          </p:cNvSpPr>
          <p:nvPr>
            <p:ph type="title"/>
          </p:nvPr>
        </p:nvSpPr>
        <p:spPr/>
        <p:txBody>
          <a:bodyPr/>
          <a:lstStyle/>
          <a:p>
            <a:r>
              <a:rPr lang="en-US" dirty="0"/>
              <a:t>Methodology: Scope of the Costing</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22</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4" name="TextBox 3">
            <a:extLst>
              <a:ext uri="{FF2B5EF4-FFF2-40B4-BE49-F238E27FC236}">
                <a16:creationId xmlns:a16="http://schemas.microsoft.com/office/drawing/2014/main" id="{55848B8B-4292-4447-6CD0-4AF26362DB0E}"/>
              </a:ext>
            </a:extLst>
          </p:cNvPr>
          <p:cNvSpPr txBox="1"/>
          <p:nvPr/>
        </p:nvSpPr>
        <p:spPr>
          <a:xfrm>
            <a:off x="1112893" y="1620549"/>
            <a:ext cx="9747748" cy="2676959"/>
          </a:xfrm>
          <a:prstGeom prst="rect">
            <a:avLst/>
          </a:prstGeom>
          <a:noFill/>
        </p:spPr>
        <p:txBody>
          <a:bodyPr wrap="square" rtlCol="0">
            <a:spAutoFit/>
          </a:bodyPr>
          <a:lstStyle/>
          <a:p>
            <a:pPr marL="285664" indent="-285664">
              <a:buClr>
                <a:srgbClr val="00468B"/>
              </a:buClr>
              <a:buFont typeface="Arial" panose="020B0604020202020204" pitchFamily="34" charset="0"/>
              <a:buChar char="•"/>
            </a:pPr>
            <a:r>
              <a:rPr lang="en-US" sz="2799" dirty="0"/>
              <a:t>Leverages financial data from CTWWC's initiatives in </a:t>
            </a:r>
            <a:r>
              <a:rPr lang="en-US" sz="2799" dirty="0">
                <a:solidFill>
                  <a:srgbClr val="00468B"/>
                </a:solidFill>
              </a:rPr>
              <a:t>three demonstration counties to establish a baseline for cost estimation</a:t>
            </a:r>
            <a:r>
              <a:rPr lang="en-US" sz="2799" dirty="0"/>
              <a:t>. </a:t>
            </a:r>
          </a:p>
          <a:p>
            <a:pPr marL="285664" indent="-285664">
              <a:buClr>
                <a:srgbClr val="00468B"/>
              </a:buClr>
              <a:buFont typeface="Arial" panose="020B0604020202020204" pitchFamily="34" charset="0"/>
              <a:buChar char="•"/>
            </a:pPr>
            <a:r>
              <a:rPr lang="en-US" sz="2799" dirty="0"/>
              <a:t>By </a:t>
            </a:r>
            <a:r>
              <a:rPr lang="en-GB" sz="2799" dirty="0"/>
              <a:t>analysing</a:t>
            </a:r>
            <a:r>
              <a:rPr lang="en-US" sz="2799" dirty="0"/>
              <a:t> this baseline data, the tool can </a:t>
            </a:r>
            <a:r>
              <a:rPr lang="en-US" sz="2799" dirty="0">
                <a:solidFill>
                  <a:srgbClr val="00468B"/>
                </a:solidFill>
              </a:rPr>
              <a:t>project the necessary financial resources required to replicate these services in other counties </a:t>
            </a:r>
            <a:r>
              <a:rPr lang="en-US" sz="2799" dirty="0"/>
              <a:t>in Kenya. </a:t>
            </a:r>
            <a:endParaRPr lang="en-KE" sz="2799" dirty="0"/>
          </a:p>
        </p:txBody>
      </p:sp>
    </p:spTree>
    <p:extLst>
      <p:ext uri="{BB962C8B-B14F-4D97-AF65-F5344CB8AC3E}">
        <p14:creationId xmlns:p14="http://schemas.microsoft.com/office/powerpoint/2010/main" val="239578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C35137A-5AC3-1276-4192-ABF5DECEEBE6}"/>
              </a:ext>
            </a:extLst>
          </p:cNvPr>
          <p:cNvSpPr>
            <a:spLocks noGrp="1"/>
          </p:cNvSpPr>
          <p:nvPr>
            <p:ph type="title"/>
          </p:nvPr>
        </p:nvSpPr>
        <p:spPr/>
        <p:txBody>
          <a:bodyPr/>
          <a:lstStyle/>
          <a:p>
            <a:r>
              <a:rPr lang="en-US" dirty="0"/>
              <a:t>Methodology: Costing Approach</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23</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4" name="TextBox 3">
            <a:extLst>
              <a:ext uri="{FF2B5EF4-FFF2-40B4-BE49-F238E27FC236}">
                <a16:creationId xmlns:a16="http://schemas.microsoft.com/office/drawing/2014/main" id="{55848B8B-4292-4447-6CD0-4AF26362DB0E}"/>
              </a:ext>
            </a:extLst>
          </p:cNvPr>
          <p:cNvSpPr txBox="1"/>
          <p:nvPr/>
        </p:nvSpPr>
        <p:spPr>
          <a:xfrm>
            <a:off x="1112893" y="1620549"/>
            <a:ext cx="9747748" cy="3538508"/>
          </a:xfrm>
          <a:prstGeom prst="rect">
            <a:avLst/>
          </a:prstGeom>
          <a:noFill/>
        </p:spPr>
        <p:txBody>
          <a:bodyPr wrap="square" rtlCol="0">
            <a:spAutoFit/>
          </a:bodyPr>
          <a:lstStyle/>
          <a:p>
            <a:pPr marL="285664" indent="-285664">
              <a:buClr>
                <a:srgbClr val="00468B"/>
              </a:buClr>
              <a:buFont typeface="Arial" panose="020B0604020202020204" pitchFamily="34" charset="0"/>
              <a:buChar char="•"/>
            </a:pPr>
            <a:r>
              <a:rPr lang="en-US" sz="2799" dirty="0"/>
              <a:t>CM costing tool uses a </a:t>
            </a:r>
            <a:r>
              <a:rPr lang="en-US" sz="2799" dirty="0">
                <a:solidFill>
                  <a:srgbClr val="00468B"/>
                </a:solidFill>
              </a:rPr>
              <a:t>conventional financial statement costing methodology. </a:t>
            </a:r>
          </a:p>
          <a:p>
            <a:pPr marL="285664" indent="-285664">
              <a:buClr>
                <a:srgbClr val="00468B"/>
              </a:buClr>
              <a:buFont typeface="Arial" panose="020B0604020202020204" pitchFamily="34" charset="0"/>
              <a:buChar char="•"/>
            </a:pPr>
            <a:r>
              <a:rPr lang="en-US" sz="2799" dirty="0"/>
              <a:t>Comprehensive estimation of:</a:t>
            </a:r>
          </a:p>
          <a:p>
            <a:pPr marL="1656853" lvl="3" indent="-285664">
              <a:buClr>
                <a:srgbClr val="00468B"/>
              </a:buClr>
              <a:buFont typeface="Arial" panose="020B0604020202020204" pitchFamily="34" charset="0"/>
              <a:buChar char="•"/>
            </a:pPr>
            <a:r>
              <a:rPr lang="en-US" sz="2799" dirty="0">
                <a:solidFill>
                  <a:schemeClr val="tx1">
                    <a:lumMod val="65000"/>
                    <a:lumOff val="35000"/>
                  </a:schemeClr>
                </a:solidFill>
              </a:rPr>
              <a:t>Staff costs, </a:t>
            </a:r>
          </a:p>
          <a:p>
            <a:pPr marL="1656853" lvl="3" indent="-285664">
              <a:buClr>
                <a:srgbClr val="00468B"/>
              </a:buClr>
              <a:buFont typeface="Arial" panose="020B0604020202020204" pitchFamily="34" charset="0"/>
              <a:buChar char="•"/>
            </a:pPr>
            <a:r>
              <a:rPr lang="en-US" sz="2799" dirty="0">
                <a:solidFill>
                  <a:schemeClr val="tx1">
                    <a:lumMod val="65000"/>
                    <a:lumOff val="35000"/>
                  </a:schemeClr>
                </a:solidFill>
              </a:rPr>
              <a:t>Direct project activity costs,</a:t>
            </a:r>
          </a:p>
          <a:p>
            <a:pPr marL="1656853" lvl="3" indent="-285664">
              <a:buClr>
                <a:srgbClr val="00468B"/>
              </a:buClr>
              <a:buFont typeface="Arial" panose="020B0604020202020204" pitchFamily="34" charset="0"/>
              <a:buChar char="•"/>
            </a:pPr>
            <a:r>
              <a:rPr lang="en-US" sz="2799" dirty="0">
                <a:solidFill>
                  <a:schemeClr val="tx1">
                    <a:lumMod val="65000"/>
                    <a:lumOff val="35000"/>
                  </a:schemeClr>
                </a:solidFill>
              </a:rPr>
              <a:t>Overhead costs, and </a:t>
            </a:r>
          </a:p>
          <a:p>
            <a:pPr marL="1656853" lvl="3" indent="-285664">
              <a:buClr>
                <a:srgbClr val="00468B"/>
              </a:buClr>
              <a:buFont typeface="Arial" panose="020B0604020202020204" pitchFamily="34" charset="0"/>
              <a:buChar char="•"/>
            </a:pPr>
            <a:r>
              <a:rPr lang="en-US" sz="2799" dirty="0">
                <a:solidFill>
                  <a:schemeClr val="tx1">
                    <a:lumMod val="65000"/>
                    <a:lumOff val="35000"/>
                  </a:schemeClr>
                </a:solidFill>
              </a:rPr>
              <a:t>Capital costs.</a:t>
            </a:r>
          </a:p>
          <a:p>
            <a:pPr marL="742727" lvl="1" indent="-285664">
              <a:buClr>
                <a:srgbClr val="00468B"/>
              </a:buClr>
              <a:buFont typeface="Arial" panose="020B0604020202020204" pitchFamily="34" charset="0"/>
              <a:buChar char="•"/>
            </a:pPr>
            <a:endParaRPr lang="en-KE" sz="2799" dirty="0">
              <a:solidFill>
                <a:srgbClr val="00468B"/>
              </a:solidFill>
            </a:endParaRPr>
          </a:p>
        </p:txBody>
      </p:sp>
    </p:spTree>
    <p:extLst>
      <p:ext uri="{BB962C8B-B14F-4D97-AF65-F5344CB8AC3E}">
        <p14:creationId xmlns:p14="http://schemas.microsoft.com/office/powerpoint/2010/main" val="362514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9">
            <a:extLst>
              <a:ext uri="{FF2B5EF4-FFF2-40B4-BE49-F238E27FC236}">
                <a16:creationId xmlns:a16="http://schemas.microsoft.com/office/drawing/2014/main" id="{E813AEB7-5D35-0D3B-C3CA-09378EC97B1A}"/>
              </a:ext>
            </a:extLst>
          </p:cNvPr>
          <p:cNvSpPr/>
          <p:nvPr/>
        </p:nvSpPr>
        <p:spPr>
          <a:xfrm>
            <a:off x="4919241" y="893"/>
            <a:ext cx="7269582" cy="6856214"/>
          </a:xfrm>
          <a:custGeom>
            <a:avLst/>
            <a:gdLst/>
            <a:ahLst/>
            <a:cxnLst/>
            <a:rect l="l" t="t" r="r" b="b"/>
            <a:pathLst>
              <a:path w="4361688" h="6858000">
                <a:moveTo>
                  <a:pt x="4361687" y="0"/>
                </a:moveTo>
                <a:lnTo>
                  <a:pt x="0" y="0"/>
                </a:lnTo>
                <a:lnTo>
                  <a:pt x="0" y="6857999"/>
                </a:lnTo>
                <a:lnTo>
                  <a:pt x="4361687" y="6857999"/>
                </a:lnTo>
                <a:lnTo>
                  <a:pt x="4361687" y="0"/>
                </a:lnTo>
                <a:close/>
              </a:path>
            </a:pathLst>
          </a:custGeom>
          <a:solidFill>
            <a:schemeClr val="accent3">
              <a:lumMod val="20000"/>
              <a:lumOff val="80000"/>
            </a:schemeClr>
          </a:solidFill>
        </p:spPr>
        <p:txBody>
          <a:bodyPr wrap="square" lIns="0" tIns="0" rIns="0" bIns="0" rtlCol="0">
            <a:noAutofit/>
          </a:bodyPr>
          <a:lstStyle/>
          <a:p>
            <a:endParaRPr sz="1799" dirty="0"/>
          </a:p>
        </p:txBody>
      </p:sp>
      <p:sp>
        <p:nvSpPr>
          <p:cNvPr id="3" name="Slide Number Placeholder 2">
            <a:extLst>
              <a:ext uri="{FF2B5EF4-FFF2-40B4-BE49-F238E27FC236}">
                <a16:creationId xmlns:a16="http://schemas.microsoft.com/office/drawing/2014/main" id="{A842A412-8EF8-A032-1124-C1A3460B5455}"/>
              </a:ext>
            </a:extLst>
          </p:cNvPr>
          <p:cNvSpPr>
            <a:spLocks noGrp="1"/>
          </p:cNvSpPr>
          <p:nvPr>
            <p:ph type="sldNum" sz="quarter" idx="11"/>
          </p:nvPr>
        </p:nvSpPr>
        <p:spPr>
          <a:xfrm>
            <a:off x="11464753" y="6356147"/>
            <a:ext cx="677774" cy="191503"/>
          </a:xfrm>
        </p:spPr>
        <p:txBody>
          <a:bodyPr/>
          <a:lstStyle/>
          <a:p>
            <a:r>
              <a:rPr lang="en-US" dirty="0"/>
              <a:t>/ </a:t>
            </a:r>
            <a:fld id="{ED2704D6-E0C1-4D7E-87F6-E491CB33AB4E}" type="slidenum">
              <a:rPr lang="en-KE" smtClean="0"/>
              <a:t>24</a:t>
            </a:fld>
            <a:endParaRPr lang="en-KE" dirty="0"/>
          </a:p>
        </p:txBody>
      </p:sp>
      <p:grpSp>
        <p:nvGrpSpPr>
          <p:cNvPr id="35" name="Group 34">
            <a:extLst>
              <a:ext uri="{FF2B5EF4-FFF2-40B4-BE49-F238E27FC236}">
                <a16:creationId xmlns:a16="http://schemas.microsoft.com/office/drawing/2014/main" id="{688CF1D0-F9FD-92C5-97A6-57C159F7A85C}"/>
              </a:ext>
            </a:extLst>
          </p:cNvPr>
          <p:cNvGrpSpPr/>
          <p:nvPr/>
        </p:nvGrpSpPr>
        <p:grpSpPr>
          <a:xfrm>
            <a:off x="5302075" y="1267362"/>
            <a:ext cx="2835954" cy="1923237"/>
            <a:chOff x="5303456" y="1266799"/>
            <a:chExt cx="2836693" cy="1923738"/>
          </a:xfrm>
        </p:grpSpPr>
        <p:sp>
          <p:nvSpPr>
            <p:cNvPr id="16" name="object 26">
              <a:extLst>
                <a:ext uri="{FF2B5EF4-FFF2-40B4-BE49-F238E27FC236}">
                  <a16:creationId xmlns:a16="http://schemas.microsoft.com/office/drawing/2014/main" id="{CE8A77CB-0709-52B6-E0B5-045B33B688EE}"/>
                </a:ext>
              </a:extLst>
            </p:cNvPr>
            <p:cNvSpPr txBox="1"/>
            <p:nvPr/>
          </p:nvSpPr>
          <p:spPr>
            <a:xfrm>
              <a:off x="5387011" y="2013872"/>
              <a:ext cx="2753138" cy="1176665"/>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Define the scope of the costing exercise in consultation with the CTWWC Kenya team</a:t>
              </a:r>
            </a:p>
          </p:txBody>
        </p:sp>
        <p:pic>
          <p:nvPicPr>
            <p:cNvPr id="26" name="Graphic 25" descr="Badge 1 outline">
              <a:extLst>
                <a:ext uri="{FF2B5EF4-FFF2-40B4-BE49-F238E27FC236}">
                  <a16:creationId xmlns:a16="http://schemas.microsoft.com/office/drawing/2014/main" id="{58D1A224-67C8-9FD1-7DC5-1F8AC45861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3456" y="1266799"/>
              <a:ext cx="775140" cy="775140"/>
            </a:xfrm>
            <a:prstGeom prst="rect">
              <a:avLst/>
            </a:prstGeom>
          </p:spPr>
        </p:pic>
      </p:grpSp>
      <p:grpSp>
        <p:nvGrpSpPr>
          <p:cNvPr id="36" name="Group 35">
            <a:extLst>
              <a:ext uri="{FF2B5EF4-FFF2-40B4-BE49-F238E27FC236}">
                <a16:creationId xmlns:a16="http://schemas.microsoft.com/office/drawing/2014/main" id="{26542D42-8FBF-77EA-6D39-FE94EF368751}"/>
              </a:ext>
            </a:extLst>
          </p:cNvPr>
          <p:cNvGrpSpPr/>
          <p:nvPr/>
        </p:nvGrpSpPr>
        <p:grpSpPr>
          <a:xfrm>
            <a:off x="8745449" y="1239303"/>
            <a:ext cx="2863776" cy="1951297"/>
            <a:chOff x="8747728" y="1238732"/>
            <a:chExt cx="2864522" cy="1951805"/>
          </a:xfrm>
        </p:grpSpPr>
        <p:sp>
          <p:nvSpPr>
            <p:cNvPr id="10" name="object 26">
              <a:extLst>
                <a:ext uri="{FF2B5EF4-FFF2-40B4-BE49-F238E27FC236}">
                  <a16:creationId xmlns:a16="http://schemas.microsoft.com/office/drawing/2014/main" id="{E1AF61E6-33C2-AE36-6157-5FD8B3D03D1F}"/>
                </a:ext>
              </a:extLst>
            </p:cNvPr>
            <p:cNvSpPr txBox="1"/>
            <p:nvPr/>
          </p:nvSpPr>
          <p:spPr>
            <a:xfrm>
              <a:off x="8859112" y="2013872"/>
              <a:ext cx="2753138" cy="1176665"/>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Gather information related to the activities involved, the inputs required, the price of the inputs and the relevant quantities supplied.</a:t>
              </a:r>
            </a:p>
          </p:txBody>
        </p:sp>
        <p:pic>
          <p:nvPicPr>
            <p:cNvPr id="28" name="Graphic 27" descr="Badge outline">
              <a:extLst>
                <a:ext uri="{FF2B5EF4-FFF2-40B4-BE49-F238E27FC236}">
                  <a16:creationId xmlns:a16="http://schemas.microsoft.com/office/drawing/2014/main" id="{BD89026B-8569-3087-CDA0-2A3761F416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7728" y="1238732"/>
              <a:ext cx="775140" cy="775140"/>
            </a:xfrm>
            <a:prstGeom prst="rect">
              <a:avLst/>
            </a:prstGeom>
          </p:spPr>
        </p:pic>
      </p:grpSp>
      <p:grpSp>
        <p:nvGrpSpPr>
          <p:cNvPr id="37" name="Group 36">
            <a:extLst>
              <a:ext uri="{FF2B5EF4-FFF2-40B4-BE49-F238E27FC236}">
                <a16:creationId xmlns:a16="http://schemas.microsoft.com/office/drawing/2014/main" id="{533548B9-956C-FA23-36C6-E57ABD8FE0C4}"/>
              </a:ext>
            </a:extLst>
          </p:cNvPr>
          <p:cNvGrpSpPr/>
          <p:nvPr/>
        </p:nvGrpSpPr>
        <p:grpSpPr>
          <a:xfrm>
            <a:off x="5274815" y="3397999"/>
            <a:ext cx="2835954" cy="1951297"/>
            <a:chOff x="5303456" y="3226833"/>
            <a:chExt cx="2836693" cy="1951805"/>
          </a:xfrm>
        </p:grpSpPr>
        <p:sp>
          <p:nvSpPr>
            <p:cNvPr id="22" name="object 26">
              <a:extLst>
                <a:ext uri="{FF2B5EF4-FFF2-40B4-BE49-F238E27FC236}">
                  <a16:creationId xmlns:a16="http://schemas.microsoft.com/office/drawing/2014/main" id="{0CB9C939-5BE2-4169-624C-ED905A29247D}"/>
                </a:ext>
              </a:extLst>
            </p:cNvPr>
            <p:cNvSpPr txBox="1"/>
            <p:nvPr/>
          </p:nvSpPr>
          <p:spPr>
            <a:xfrm>
              <a:off x="5387011" y="4001973"/>
              <a:ext cx="2753138" cy="1176665"/>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Develop a customizable Excel-based costing tool based on historical cost data. </a:t>
              </a:r>
            </a:p>
          </p:txBody>
        </p:sp>
        <p:pic>
          <p:nvPicPr>
            <p:cNvPr id="30" name="Graphic 29" descr="Badge 3 outline">
              <a:extLst>
                <a:ext uri="{FF2B5EF4-FFF2-40B4-BE49-F238E27FC236}">
                  <a16:creationId xmlns:a16="http://schemas.microsoft.com/office/drawing/2014/main" id="{E7C98EC5-FA3C-CB1B-4DFC-4254883ABF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3456" y="3226833"/>
              <a:ext cx="775140" cy="775140"/>
            </a:xfrm>
            <a:prstGeom prst="rect">
              <a:avLst/>
            </a:prstGeom>
          </p:spPr>
        </p:pic>
      </p:grpSp>
      <p:grpSp>
        <p:nvGrpSpPr>
          <p:cNvPr id="38" name="Group 37">
            <a:extLst>
              <a:ext uri="{FF2B5EF4-FFF2-40B4-BE49-F238E27FC236}">
                <a16:creationId xmlns:a16="http://schemas.microsoft.com/office/drawing/2014/main" id="{63C00B91-9277-D105-3165-2D76C30575E2}"/>
              </a:ext>
            </a:extLst>
          </p:cNvPr>
          <p:cNvGrpSpPr/>
          <p:nvPr/>
        </p:nvGrpSpPr>
        <p:grpSpPr>
          <a:xfrm>
            <a:off x="8718190" y="3393120"/>
            <a:ext cx="2863776" cy="1956176"/>
            <a:chOff x="8747728" y="3221952"/>
            <a:chExt cx="2864522" cy="1956686"/>
          </a:xfrm>
        </p:grpSpPr>
        <p:sp>
          <p:nvSpPr>
            <p:cNvPr id="23" name="object 26">
              <a:extLst>
                <a:ext uri="{FF2B5EF4-FFF2-40B4-BE49-F238E27FC236}">
                  <a16:creationId xmlns:a16="http://schemas.microsoft.com/office/drawing/2014/main" id="{8E93D666-677E-5B17-B28D-8C649D5E6E4C}"/>
                </a:ext>
              </a:extLst>
            </p:cNvPr>
            <p:cNvSpPr txBox="1"/>
            <p:nvPr/>
          </p:nvSpPr>
          <p:spPr>
            <a:xfrm>
              <a:off x="8859112" y="4001973"/>
              <a:ext cx="2753138" cy="1176665"/>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Prepare advocacy messages to accompany the costing tool.</a:t>
              </a:r>
            </a:p>
          </p:txBody>
        </p:sp>
        <p:pic>
          <p:nvPicPr>
            <p:cNvPr id="32" name="Graphic 31" descr="Badge 4 outline">
              <a:extLst>
                <a:ext uri="{FF2B5EF4-FFF2-40B4-BE49-F238E27FC236}">
                  <a16:creationId xmlns:a16="http://schemas.microsoft.com/office/drawing/2014/main" id="{9F98D2BD-CACF-1AEB-77CA-887E03EF15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47728" y="3221952"/>
              <a:ext cx="775140" cy="775140"/>
            </a:xfrm>
            <a:prstGeom prst="rect">
              <a:avLst/>
            </a:prstGeom>
          </p:spPr>
        </p:pic>
      </p:grpSp>
      <p:grpSp>
        <p:nvGrpSpPr>
          <p:cNvPr id="39" name="Group 38">
            <a:extLst>
              <a:ext uri="{FF2B5EF4-FFF2-40B4-BE49-F238E27FC236}">
                <a16:creationId xmlns:a16="http://schemas.microsoft.com/office/drawing/2014/main" id="{ED313514-91EE-F53F-E43B-D97B479677AC}"/>
              </a:ext>
            </a:extLst>
          </p:cNvPr>
          <p:cNvGrpSpPr/>
          <p:nvPr/>
        </p:nvGrpSpPr>
        <p:grpSpPr>
          <a:xfrm>
            <a:off x="5274815" y="5003838"/>
            <a:ext cx="4120218" cy="1436233"/>
            <a:chOff x="5303456" y="4833090"/>
            <a:chExt cx="4121291" cy="1436607"/>
          </a:xfrm>
        </p:grpSpPr>
        <p:sp>
          <p:nvSpPr>
            <p:cNvPr id="24" name="object 26">
              <a:extLst>
                <a:ext uri="{FF2B5EF4-FFF2-40B4-BE49-F238E27FC236}">
                  <a16:creationId xmlns:a16="http://schemas.microsoft.com/office/drawing/2014/main" id="{05E35342-B6FE-0BBA-5C6A-F5B889B350D8}"/>
                </a:ext>
              </a:extLst>
            </p:cNvPr>
            <p:cNvSpPr txBox="1"/>
            <p:nvPr/>
          </p:nvSpPr>
          <p:spPr>
            <a:xfrm>
              <a:off x="5387010" y="5608230"/>
              <a:ext cx="4037737" cy="661467"/>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Present the costing tool and report for validation, then finalize the costing documents. </a:t>
              </a:r>
            </a:p>
          </p:txBody>
        </p:sp>
        <p:pic>
          <p:nvPicPr>
            <p:cNvPr id="34" name="Graphic 33" descr="Badge 5 outline">
              <a:extLst>
                <a:ext uri="{FF2B5EF4-FFF2-40B4-BE49-F238E27FC236}">
                  <a16:creationId xmlns:a16="http://schemas.microsoft.com/office/drawing/2014/main" id="{E3EFE59C-0309-E798-3214-7924DBFD3C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03456" y="4833090"/>
              <a:ext cx="775140" cy="775140"/>
            </a:xfrm>
            <a:prstGeom prst="rect">
              <a:avLst/>
            </a:prstGeom>
          </p:spPr>
        </p:pic>
      </p:grpSp>
      <p:pic>
        <p:nvPicPr>
          <p:cNvPr id="12" name="Picture 11" descr="Text&#10;&#10;Description automatically generated">
            <a:extLst>
              <a:ext uri="{FF2B5EF4-FFF2-40B4-BE49-F238E27FC236}">
                <a16:creationId xmlns:a16="http://schemas.microsoft.com/office/drawing/2014/main" id="{4237BF4F-E094-A593-D86B-42E60C9B4FB4}"/>
              </a:ext>
            </a:extLst>
          </p:cNvPr>
          <p:cNvPicPr>
            <a:picLocks noChangeAspect="1"/>
          </p:cNvPicPr>
          <p:nvPr/>
        </p:nvPicPr>
        <p:blipFill>
          <a:blip r:embed="rId13"/>
          <a:stretch>
            <a:fillRect/>
          </a:stretch>
        </p:blipFill>
        <p:spPr>
          <a:xfrm>
            <a:off x="10724731" y="6313395"/>
            <a:ext cx="685842" cy="501046"/>
          </a:xfrm>
          <a:prstGeom prst="rect">
            <a:avLst/>
          </a:prstGeom>
        </p:spPr>
      </p:pic>
      <p:sp>
        <p:nvSpPr>
          <p:cNvPr id="15" name="object 26">
            <a:extLst>
              <a:ext uri="{FF2B5EF4-FFF2-40B4-BE49-F238E27FC236}">
                <a16:creationId xmlns:a16="http://schemas.microsoft.com/office/drawing/2014/main" id="{EBEDCBE5-2EB6-548D-CCFE-A39CD9E6A668}"/>
              </a:ext>
            </a:extLst>
          </p:cNvPr>
          <p:cNvSpPr txBox="1"/>
          <p:nvPr/>
        </p:nvSpPr>
        <p:spPr>
          <a:xfrm>
            <a:off x="655150" y="2594707"/>
            <a:ext cx="4113728" cy="3182222"/>
          </a:xfrm>
          <a:prstGeom prst="rect">
            <a:avLst/>
          </a:prstGeom>
        </p:spPr>
        <p:txBody>
          <a:bodyPr wrap="square" lIns="0" tIns="0" rIns="0" bIns="0" rtlCol="0">
            <a:noAutofit/>
          </a:bodyPr>
          <a:lstStyle/>
          <a:p>
            <a:pPr marL="12696" marR="13582">
              <a:spcBef>
                <a:spcPts val="66"/>
              </a:spcBef>
              <a:buClr>
                <a:srgbClr val="00468B"/>
              </a:buClr>
            </a:pPr>
            <a:r>
              <a:rPr lang="en-US" sz="3600" b="1" dirty="0">
                <a:solidFill>
                  <a:schemeClr val="accent3"/>
                </a:solidFill>
                <a:latin typeface="+mj-lt"/>
                <a:cs typeface="Arial"/>
              </a:rPr>
              <a:t>The Costing Process</a:t>
            </a:r>
          </a:p>
        </p:txBody>
      </p:sp>
    </p:spTree>
    <p:extLst>
      <p:ext uri="{BB962C8B-B14F-4D97-AF65-F5344CB8AC3E}">
        <p14:creationId xmlns:p14="http://schemas.microsoft.com/office/powerpoint/2010/main" val="14946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BDC92-0460-8244-E1C3-39D411189E2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1EF879-BEF9-E477-8C1E-3865F1CA51EC}"/>
              </a:ext>
            </a:extLst>
          </p:cNvPr>
          <p:cNvSpPr>
            <a:spLocks noGrp="1"/>
          </p:cNvSpPr>
          <p:nvPr>
            <p:ph type="sldNum" sz="quarter" idx="11"/>
          </p:nvPr>
        </p:nvSpPr>
        <p:spPr/>
        <p:txBody>
          <a:bodyPr/>
          <a:lstStyle/>
          <a:p>
            <a:fld id="{ED2704D6-E0C1-4D7E-87F6-E491CB33AB4E}" type="slidenum">
              <a:rPr lang="en-KE" smtClean="0"/>
              <a:t>25</a:t>
            </a:fld>
            <a:endParaRPr lang="en-KE"/>
          </a:p>
        </p:txBody>
      </p:sp>
      <p:sp>
        <p:nvSpPr>
          <p:cNvPr id="9" name="object 28">
            <a:extLst>
              <a:ext uri="{FF2B5EF4-FFF2-40B4-BE49-F238E27FC236}">
                <a16:creationId xmlns:a16="http://schemas.microsoft.com/office/drawing/2014/main" id="{93FB95BE-E7A3-59E5-7C5B-AC2F1711FB8D}"/>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6FD10F7-9B77-4F52-21FD-822F5078A901}"/>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2E1F8467-C118-69D1-29E4-1C64134A0711}"/>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Graphic 3" descr="Badge 1 with solid fill">
            <a:extLst>
              <a:ext uri="{FF2B5EF4-FFF2-40B4-BE49-F238E27FC236}">
                <a16:creationId xmlns:a16="http://schemas.microsoft.com/office/drawing/2014/main" id="{1ACB2ED3-5173-A1C9-730C-3A3947CF5D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666" y="1995681"/>
            <a:ext cx="914162" cy="914162"/>
          </a:xfrm>
          <a:prstGeom prst="rect">
            <a:avLst/>
          </a:prstGeom>
        </p:spPr>
      </p:pic>
      <p:pic>
        <p:nvPicPr>
          <p:cNvPr id="5" name="Graphic 4" descr="Badge with solid fill">
            <a:extLst>
              <a:ext uri="{FF2B5EF4-FFF2-40B4-BE49-F238E27FC236}">
                <a16:creationId xmlns:a16="http://schemas.microsoft.com/office/drawing/2014/main" id="{BB5DA909-78AA-F7BE-1E94-EB4B400CC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4666" y="2970212"/>
            <a:ext cx="914162" cy="914162"/>
          </a:xfrm>
          <a:prstGeom prst="rect">
            <a:avLst/>
          </a:prstGeom>
        </p:spPr>
      </p:pic>
      <p:pic>
        <p:nvPicPr>
          <p:cNvPr id="6" name="Graphic 5" descr="Badge 3 with solid fill">
            <a:extLst>
              <a:ext uri="{FF2B5EF4-FFF2-40B4-BE49-F238E27FC236}">
                <a16:creationId xmlns:a16="http://schemas.microsoft.com/office/drawing/2014/main" id="{378CD60F-A9DC-DD12-A1AE-28D22B62E7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4666" y="3948157"/>
            <a:ext cx="914162" cy="914162"/>
          </a:xfrm>
          <a:prstGeom prst="rect">
            <a:avLst/>
          </a:prstGeom>
        </p:spPr>
      </p:pic>
      <p:sp>
        <p:nvSpPr>
          <p:cNvPr id="13" name="TextBox 12">
            <a:extLst>
              <a:ext uri="{FF2B5EF4-FFF2-40B4-BE49-F238E27FC236}">
                <a16:creationId xmlns:a16="http://schemas.microsoft.com/office/drawing/2014/main" id="{A77E9F24-5801-77BC-0ECB-2AC013B3019F}"/>
              </a:ext>
            </a:extLst>
          </p:cNvPr>
          <p:cNvSpPr txBox="1"/>
          <p:nvPr/>
        </p:nvSpPr>
        <p:spPr>
          <a:xfrm>
            <a:off x="2378869" y="4178705"/>
            <a:ext cx="7084755" cy="461545"/>
          </a:xfrm>
          <a:prstGeom prst="rect">
            <a:avLst/>
          </a:prstGeom>
          <a:noFill/>
        </p:spPr>
        <p:txBody>
          <a:bodyPr wrap="square" rtlCol="0">
            <a:spAutoFit/>
          </a:bodyPr>
          <a:lstStyle/>
          <a:p>
            <a:r>
              <a:rPr lang="en-US" sz="2399" dirty="0"/>
              <a:t>Costing Results</a:t>
            </a:r>
          </a:p>
        </p:txBody>
      </p:sp>
      <p:sp>
        <p:nvSpPr>
          <p:cNvPr id="19" name="Title 15">
            <a:extLst>
              <a:ext uri="{FF2B5EF4-FFF2-40B4-BE49-F238E27FC236}">
                <a16:creationId xmlns:a16="http://schemas.microsoft.com/office/drawing/2014/main" id="{8B0E3F60-860D-4C17-10FB-488A1366BE3C}"/>
              </a:ext>
            </a:extLst>
          </p:cNvPr>
          <p:cNvSpPr txBox="1">
            <a:spLocks/>
          </p:cNvSpPr>
          <p:nvPr/>
        </p:nvSpPr>
        <p:spPr>
          <a:xfrm>
            <a:off x="837981" y="365129"/>
            <a:ext cx="10796252" cy="1017107"/>
          </a:xfrm>
          <a:prstGeom prst="rect">
            <a:avLst/>
          </a:prstGeom>
        </p:spPr>
        <p:txBody>
          <a:bodyPr vert="horz" lIns="91440" tIns="45720" rIns="91440" bIns="45720" rtlCol="0" anchor="b">
            <a:normAutofit/>
          </a:bodyPr>
          <a:lstStyle>
            <a:lvl1pPr algn="l" defTabSz="914171" rtl="0" eaLnBrk="1" latinLnBrk="0" hangingPunct="1">
              <a:lnSpc>
                <a:spcPct val="90000"/>
              </a:lnSpc>
              <a:spcBef>
                <a:spcPct val="0"/>
              </a:spcBef>
              <a:buNone/>
              <a:defRPr sz="3600" b="1" kern="1200">
                <a:solidFill>
                  <a:schemeClr val="accent3"/>
                </a:solidFill>
                <a:latin typeface="+mj-lt"/>
                <a:ea typeface="+mj-ea"/>
                <a:cs typeface="+mj-cs"/>
              </a:defRPr>
            </a:lvl1pPr>
          </a:lstStyle>
          <a:p>
            <a:r>
              <a:rPr lang="en-US" dirty="0"/>
              <a:t>Outline: Costing the Case Management Scaling Model</a:t>
            </a:r>
          </a:p>
        </p:txBody>
      </p:sp>
      <p:sp>
        <p:nvSpPr>
          <p:cNvPr id="8" name="TextBox 7">
            <a:extLst>
              <a:ext uri="{FF2B5EF4-FFF2-40B4-BE49-F238E27FC236}">
                <a16:creationId xmlns:a16="http://schemas.microsoft.com/office/drawing/2014/main" id="{47058323-593A-96C3-81D0-9FC75B4C51A8}"/>
              </a:ext>
            </a:extLst>
          </p:cNvPr>
          <p:cNvSpPr txBox="1"/>
          <p:nvPr/>
        </p:nvSpPr>
        <p:spPr>
          <a:xfrm>
            <a:off x="2378869" y="2223948"/>
            <a:ext cx="8004817" cy="461545"/>
          </a:xfrm>
          <a:prstGeom prst="rect">
            <a:avLst/>
          </a:prstGeom>
          <a:noFill/>
        </p:spPr>
        <p:txBody>
          <a:bodyPr wrap="square" rtlCol="0">
            <a:spAutoFit/>
          </a:bodyPr>
          <a:lstStyle>
            <a:defPPr>
              <a:defRPr lang="en-KE"/>
            </a:defPPr>
            <a:lvl1pPr>
              <a:defRPr sz="2400"/>
            </a:lvl1pPr>
          </a:lstStyle>
          <a:p>
            <a:r>
              <a:rPr lang="en-US" sz="2399" dirty="0">
                <a:solidFill>
                  <a:schemeClr val="tx1">
                    <a:lumMod val="65000"/>
                    <a:lumOff val="35000"/>
                  </a:schemeClr>
                </a:solidFill>
              </a:rPr>
              <a:t>Methodology</a:t>
            </a:r>
            <a:r>
              <a:rPr lang="en-US" sz="2399" dirty="0"/>
              <a:t> for Costing the Case Management Scaling Model</a:t>
            </a:r>
          </a:p>
        </p:txBody>
      </p:sp>
      <p:sp>
        <p:nvSpPr>
          <p:cNvPr id="10" name="TextBox 9">
            <a:extLst>
              <a:ext uri="{FF2B5EF4-FFF2-40B4-BE49-F238E27FC236}">
                <a16:creationId xmlns:a16="http://schemas.microsoft.com/office/drawing/2014/main" id="{F3DB8A05-FAB0-F916-340B-0442EA100CD2}"/>
              </a:ext>
            </a:extLst>
          </p:cNvPr>
          <p:cNvSpPr txBox="1"/>
          <p:nvPr/>
        </p:nvSpPr>
        <p:spPr>
          <a:xfrm>
            <a:off x="2378869" y="3201327"/>
            <a:ext cx="7084755" cy="461545"/>
          </a:xfrm>
          <a:prstGeom prst="rect">
            <a:avLst/>
          </a:prstGeom>
          <a:solidFill>
            <a:srgbClr val="00468B"/>
          </a:solidFill>
        </p:spPr>
        <p:txBody>
          <a:bodyPr wrap="square" rtlCol="0">
            <a:spAutoFit/>
          </a:bodyPr>
          <a:lstStyle>
            <a:defPPr>
              <a:defRPr lang="en-KE"/>
            </a:defPPr>
            <a:lvl1pPr>
              <a:defRPr sz="2400">
                <a:solidFill>
                  <a:schemeClr val="bg1"/>
                </a:solidFill>
              </a:defRPr>
            </a:lvl1pPr>
          </a:lstStyle>
          <a:p>
            <a:r>
              <a:rPr lang="en-US" sz="2399" dirty="0"/>
              <a:t>Structure of the CM Costing Tool</a:t>
            </a:r>
          </a:p>
        </p:txBody>
      </p:sp>
    </p:spTree>
    <p:extLst>
      <p:ext uri="{BB962C8B-B14F-4D97-AF65-F5344CB8AC3E}">
        <p14:creationId xmlns:p14="http://schemas.microsoft.com/office/powerpoint/2010/main" val="195453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75">
            <a:extLst>
              <a:ext uri="{FF2B5EF4-FFF2-40B4-BE49-F238E27FC236}">
                <a16:creationId xmlns:a16="http://schemas.microsoft.com/office/drawing/2014/main" id="{86C8D462-D781-B7FB-7ACE-38FDE0120A7B}"/>
              </a:ext>
            </a:extLst>
          </p:cNvPr>
          <p:cNvSpPr>
            <a:spLocks noGrp="1"/>
          </p:cNvSpPr>
          <p:nvPr>
            <p:ph type="title"/>
          </p:nvPr>
        </p:nvSpPr>
        <p:spPr/>
        <p:txBody>
          <a:bodyPr/>
          <a:lstStyle/>
          <a:p>
            <a:r>
              <a:rPr lang="en-US" dirty="0"/>
              <a:t>Structure of the Costing Tool</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26</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grpSp>
        <p:nvGrpSpPr>
          <p:cNvPr id="30" name="Group 29">
            <a:extLst>
              <a:ext uri="{FF2B5EF4-FFF2-40B4-BE49-F238E27FC236}">
                <a16:creationId xmlns:a16="http://schemas.microsoft.com/office/drawing/2014/main" id="{9410306A-D84E-F4E0-BBBB-427ECDF78984}"/>
              </a:ext>
            </a:extLst>
          </p:cNvPr>
          <p:cNvGrpSpPr/>
          <p:nvPr/>
        </p:nvGrpSpPr>
        <p:grpSpPr>
          <a:xfrm>
            <a:off x="9625942" y="4467604"/>
            <a:ext cx="2008292" cy="1302054"/>
            <a:chOff x="8451049" y="4828175"/>
            <a:chExt cx="2254892" cy="1302393"/>
          </a:xfrm>
        </p:grpSpPr>
        <p:pic>
          <p:nvPicPr>
            <p:cNvPr id="28" name="Graphic 27" descr="Caret Down with solid fill">
              <a:extLst>
                <a:ext uri="{FF2B5EF4-FFF2-40B4-BE49-F238E27FC236}">
                  <a16:creationId xmlns:a16="http://schemas.microsoft.com/office/drawing/2014/main" id="{449FF17D-97E4-F028-C997-705F1C195C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29" name="TextBox 28">
              <a:extLst>
                <a:ext uri="{FF2B5EF4-FFF2-40B4-BE49-F238E27FC236}">
                  <a16:creationId xmlns:a16="http://schemas.microsoft.com/office/drawing/2014/main" id="{EDE74EA2-0BB7-92F3-2A2E-B47BFB965C42}"/>
                </a:ext>
              </a:extLst>
            </p:cNvPr>
            <p:cNvSpPr txBox="1"/>
            <p:nvPr/>
          </p:nvSpPr>
          <p:spPr>
            <a:xfrm>
              <a:off x="8451049" y="5299571"/>
              <a:ext cx="2254892" cy="830997"/>
            </a:xfrm>
            <a:prstGeom prst="rect">
              <a:avLst/>
            </a:prstGeom>
            <a:noFill/>
          </p:spPr>
          <p:txBody>
            <a:bodyPr wrap="square" rtlCol="0">
              <a:spAutoFit/>
            </a:bodyPr>
            <a:lstStyle/>
            <a:p>
              <a:r>
                <a:rPr lang="en-US" sz="1600" dirty="0"/>
                <a:t>assumptions that apply across the main costing sheets</a:t>
              </a:r>
              <a:endParaRPr lang="en-KE" sz="1600" dirty="0"/>
            </a:p>
          </p:txBody>
        </p:sp>
      </p:grpSp>
      <p:grpSp>
        <p:nvGrpSpPr>
          <p:cNvPr id="31" name="Group 30">
            <a:extLst>
              <a:ext uri="{FF2B5EF4-FFF2-40B4-BE49-F238E27FC236}">
                <a16:creationId xmlns:a16="http://schemas.microsoft.com/office/drawing/2014/main" id="{85B79B26-E93F-ED4A-1BDB-7671AAD08B95}"/>
              </a:ext>
            </a:extLst>
          </p:cNvPr>
          <p:cNvGrpSpPr/>
          <p:nvPr/>
        </p:nvGrpSpPr>
        <p:grpSpPr>
          <a:xfrm>
            <a:off x="334530" y="4467604"/>
            <a:ext cx="2149757" cy="1302054"/>
            <a:chOff x="8451049" y="4828175"/>
            <a:chExt cx="2254892" cy="1302393"/>
          </a:xfrm>
        </p:grpSpPr>
        <p:pic>
          <p:nvPicPr>
            <p:cNvPr id="32" name="Graphic 31" descr="Caret Down with solid fill">
              <a:extLst>
                <a:ext uri="{FF2B5EF4-FFF2-40B4-BE49-F238E27FC236}">
                  <a16:creationId xmlns:a16="http://schemas.microsoft.com/office/drawing/2014/main" id="{85BE69BC-C6F6-D2CE-6D3E-873EE7B423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33" name="TextBox 32">
              <a:extLst>
                <a:ext uri="{FF2B5EF4-FFF2-40B4-BE49-F238E27FC236}">
                  <a16:creationId xmlns:a16="http://schemas.microsoft.com/office/drawing/2014/main" id="{AE5F1F56-87AC-138D-A21D-F460EE5788CF}"/>
                </a:ext>
              </a:extLst>
            </p:cNvPr>
            <p:cNvSpPr txBox="1"/>
            <p:nvPr/>
          </p:nvSpPr>
          <p:spPr>
            <a:xfrm>
              <a:off x="8451049" y="5299571"/>
              <a:ext cx="2254892" cy="830997"/>
            </a:xfrm>
            <a:prstGeom prst="rect">
              <a:avLst/>
            </a:prstGeom>
            <a:noFill/>
          </p:spPr>
          <p:txBody>
            <a:bodyPr wrap="square" rtlCol="0">
              <a:spAutoFit/>
            </a:bodyPr>
            <a:lstStyle/>
            <a:p>
              <a:r>
                <a:rPr lang="en-US" sz="1600" dirty="0"/>
                <a:t>general information regarding the costing tool</a:t>
              </a:r>
              <a:endParaRPr lang="en-KE" sz="1600" dirty="0"/>
            </a:p>
          </p:txBody>
        </p:sp>
      </p:grpSp>
      <p:grpSp>
        <p:nvGrpSpPr>
          <p:cNvPr id="34" name="Group 33">
            <a:extLst>
              <a:ext uri="{FF2B5EF4-FFF2-40B4-BE49-F238E27FC236}">
                <a16:creationId xmlns:a16="http://schemas.microsoft.com/office/drawing/2014/main" id="{15FE122F-C7FE-D400-1C9F-125CC7F8D981}"/>
              </a:ext>
            </a:extLst>
          </p:cNvPr>
          <p:cNvGrpSpPr/>
          <p:nvPr/>
        </p:nvGrpSpPr>
        <p:grpSpPr>
          <a:xfrm>
            <a:off x="2920754" y="4467604"/>
            <a:ext cx="1878008" cy="1055896"/>
            <a:chOff x="8451049" y="4828175"/>
            <a:chExt cx="2254892" cy="1056171"/>
          </a:xfrm>
        </p:grpSpPr>
        <p:pic>
          <p:nvPicPr>
            <p:cNvPr id="35" name="Graphic 34" descr="Caret Down with solid fill">
              <a:extLst>
                <a:ext uri="{FF2B5EF4-FFF2-40B4-BE49-F238E27FC236}">
                  <a16:creationId xmlns:a16="http://schemas.microsoft.com/office/drawing/2014/main" id="{D4DDD3E7-3D7F-B527-B6E6-4E6B5FFDC3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36" name="TextBox 35">
              <a:extLst>
                <a:ext uri="{FF2B5EF4-FFF2-40B4-BE49-F238E27FC236}">
                  <a16:creationId xmlns:a16="http://schemas.microsoft.com/office/drawing/2014/main" id="{5C6B4499-8267-A06C-E67E-30B3F4509162}"/>
                </a:ext>
              </a:extLst>
            </p:cNvPr>
            <p:cNvSpPr txBox="1"/>
            <p:nvPr/>
          </p:nvSpPr>
          <p:spPr>
            <a:xfrm>
              <a:off x="8451049" y="5299571"/>
              <a:ext cx="2254892" cy="584775"/>
            </a:xfrm>
            <a:prstGeom prst="rect">
              <a:avLst/>
            </a:prstGeom>
            <a:noFill/>
          </p:spPr>
          <p:txBody>
            <a:bodyPr wrap="square" rtlCol="0">
              <a:spAutoFit/>
            </a:bodyPr>
            <a:lstStyle/>
            <a:p>
              <a:r>
                <a:rPr lang="en-US" sz="1600" dirty="0"/>
                <a:t>summarizes the costing results </a:t>
              </a:r>
              <a:endParaRPr lang="en-KE" sz="1600" dirty="0"/>
            </a:p>
          </p:txBody>
        </p:sp>
      </p:grpSp>
      <p:grpSp>
        <p:nvGrpSpPr>
          <p:cNvPr id="37" name="Group 36">
            <a:extLst>
              <a:ext uri="{FF2B5EF4-FFF2-40B4-BE49-F238E27FC236}">
                <a16:creationId xmlns:a16="http://schemas.microsoft.com/office/drawing/2014/main" id="{CEB0713C-2D45-33C7-55E3-037E976F7D99}"/>
              </a:ext>
            </a:extLst>
          </p:cNvPr>
          <p:cNvGrpSpPr/>
          <p:nvPr/>
        </p:nvGrpSpPr>
        <p:grpSpPr>
          <a:xfrm>
            <a:off x="7549329" y="4467604"/>
            <a:ext cx="1989059" cy="1748455"/>
            <a:chOff x="8451049" y="4828175"/>
            <a:chExt cx="2254892" cy="1937682"/>
          </a:xfrm>
        </p:grpSpPr>
        <p:pic>
          <p:nvPicPr>
            <p:cNvPr id="38" name="Graphic 37" descr="Caret Down with solid fill">
              <a:extLst>
                <a:ext uri="{FF2B5EF4-FFF2-40B4-BE49-F238E27FC236}">
                  <a16:creationId xmlns:a16="http://schemas.microsoft.com/office/drawing/2014/main" id="{A5B78E7F-6611-8FAF-A49B-EFD397ECE4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39" name="TextBox 38">
              <a:extLst>
                <a:ext uri="{FF2B5EF4-FFF2-40B4-BE49-F238E27FC236}">
                  <a16:creationId xmlns:a16="http://schemas.microsoft.com/office/drawing/2014/main" id="{DDDD17A3-8BCB-50D6-4463-1057F67AE3E5}"/>
                </a:ext>
              </a:extLst>
            </p:cNvPr>
            <p:cNvSpPr txBox="1"/>
            <p:nvPr/>
          </p:nvSpPr>
          <p:spPr>
            <a:xfrm>
              <a:off x="8451049" y="5299570"/>
              <a:ext cx="2254892" cy="1466287"/>
            </a:xfrm>
            <a:prstGeom prst="rect">
              <a:avLst/>
            </a:prstGeom>
            <a:noFill/>
          </p:spPr>
          <p:txBody>
            <a:bodyPr wrap="square" rtlCol="0">
              <a:spAutoFit/>
            </a:bodyPr>
            <a:lstStyle/>
            <a:p>
              <a:r>
                <a:rPr lang="en-GB" sz="1600" dirty="0">
                  <a:ea typeface="Calibri" panose="020F0502020204030204" pitchFamily="34" charset="0"/>
                  <a:cs typeface="Times New Roman" panose="02020603050405020304" pitchFamily="18" charset="0"/>
                </a:rPr>
                <a:t>include or exclude activities, specify inputs, prices and quantities, and calculate the costs</a:t>
              </a:r>
              <a:endParaRPr lang="en-KE" sz="1600" dirty="0"/>
            </a:p>
          </p:txBody>
        </p:sp>
      </p:grpSp>
      <p:grpSp>
        <p:nvGrpSpPr>
          <p:cNvPr id="5" name="Group 4">
            <a:extLst>
              <a:ext uri="{FF2B5EF4-FFF2-40B4-BE49-F238E27FC236}">
                <a16:creationId xmlns:a16="http://schemas.microsoft.com/office/drawing/2014/main" id="{DB028E8B-9029-CF86-FA14-9DC1AE966D31}"/>
              </a:ext>
            </a:extLst>
          </p:cNvPr>
          <p:cNvGrpSpPr/>
          <p:nvPr/>
        </p:nvGrpSpPr>
        <p:grpSpPr>
          <a:xfrm>
            <a:off x="5195058" y="4467604"/>
            <a:ext cx="1989059" cy="1256142"/>
            <a:chOff x="8451049" y="4828175"/>
            <a:chExt cx="2254892" cy="1392087"/>
          </a:xfrm>
        </p:grpSpPr>
        <p:pic>
          <p:nvPicPr>
            <p:cNvPr id="11" name="Graphic 10" descr="Caret Down with solid fill">
              <a:extLst>
                <a:ext uri="{FF2B5EF4-FFF2-40B4-BE49-F238E27FC236}">
                  <a16:creationId xmlns:a16="http://schemas.microsoft.com/office/drawing/2014/main" id="{9AB5FD64-45D8-5CCA-3C2A-5A7E57CFC1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26" name="TextBox 25">
              <a:extLst>
                <a:ext uri="{FF2B5EF4-FFF2-40B4-BE49-F238E27FC236}">
                  <a16:creationId xmlns:a16="http://schemas.microsoft.com/office/drawing/2014/main" id="{941ED997-E477-30A7-2631-25FDA6670E8C}"/>
                </a:ext>
              </a:extLst>
            </p:cNvPr>
            <p:cNvSpPr txBox="1"/>
            <p:nvPr/>
          </p:nvSpPr>
          <p:spPr>
            <a:xfrm>
              <a:off x="8451049" y="5299571"/>
              <a:ext cx="2254892" cy="920691"/>
            </a:xfrm>
            <a:prstGeom prst="rect">
              <a:avLst/>
            </a:prstGeom>
            <a:noFill/>
          </p:spPr>
          <p:txBody>
            <a:bodyPr wrap="square" rtlCol="0">
              <a:spAutoFit/>
            </a:bodyPr>
            <a:lstStyle/>
            <a:p>
              <a:r>
                <a:rPr lang="en-GB" sz="1600" dirty="0">
                  <a:ea typeface="Calibri" panose="020F0502020204030204" pitchFamily="34" charset="0"/>
                  <a:cs typeface="Times New Roman" panose="02020603050405020304" pitchFamily="18" charset="0"/>
                </a:rPr>
                <a:t>horizontal and vertical allocation of costs</a:t>
              </a:r>
              <a:endParaRPr lang="en-KE" sz="1600" dirty="0"/>
            </a:p>
          </p:txBody>
        </p:sp>
      </p:grpSp>
      <p:grpSp>
        <p:nvGrpSpPr>
          <p:cNvPr id="45" name="Group 44">
            <a:extLst>
              <a:ext uri="{FF2B5EF4-FFF2-40B4-BE49-F238E27FC236}">
                <a16:creationId xmlns:a16="http://schemas.microsoft.com/office/drawing/2014/main" id="{68C2A23A-C70D-8B93-FABC-36EE90DE27BA}"/>
              </a:ext>
            </a:extLst>
          </p:cNvPr>
          <p:cNvGrpSpPr/>
          <p:nvPr/>
        </p:nvGrpSpPr>
        <p:grpSpPr>
          <a:xfrm>
            <a:off x="312353" y="2044034"/>
            <a:ext cx="11504050" cy="2239052"/>
            <a:chOff x="605401" y="6934026"/>
            <a:chExt cx="11504050" cy="2239052"/>
          </a:xfrm>
        </p:grpSpPr>
        <p:grpSp>
          <p:nvGrpSpPr>
            <p:cNvPr id="6" name="Group 5">
              <a:extLst>
                <a:ext uri="{FF2B5EF4-FFF2-40B4-BE49-F238E27FC236}">
                  <a16:creationId xmlns:a16="http://schemas.microsoft.com/office/drawing/2014/main" id="{5182D4FD-6E64-697C-97E4-047258FDAD22}"/>
                </a:ext>
              </a:extLst>
            </p:cNvPr>
            <p:cNvGrpSpPr/>
            <p:nvPr/>
          </p:nvGrpSpPr>
          <p:grpSpPr>
            <a:xfrm>
              <a:off x="605401" y="6934026"/>
              <a:ext cx="9221145" cy="2239052"/>
              <a:chOff x="1925217" y="1855200"/>
              <a:chExt cx="9223547" cy="2239636"/>
            </a:xfrm>
          </p:grpSpPr>
          <p:sp>
            <p:nvSpPr>
              <p:cNvPr id="12" name="Freeform: Shape 11">
                <a:extLst>
                  <a:ext uri="{FF2B5EF4-FFF2-40B4-BE49-F238E27FC236}">
                    <a16:creationId xmlns:a16="http://schemas.microsoft.com/office/drawing/2014/main" id="{6F418A06-871B-CB71-6BD1-142C53492959}"/>
                  </a:ext>
                </a:extLst>
              </p:cNvPr>
              <p:cNvSpPr/>
              <p:nvPr/>
            </p:nvSpPr>
            <p:spPr>
              <a:xfrm>
                <a:off x="9626372" y="1855200"/>
                <a:ext cx="1522392" cy="1368588"/>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6" tIns="92432" rIns="55757" bIns="505594" numCol="1" spcCol="1270" anchor="t" anchorCtr="0">
                <a:noAutofit/>
              </a:bodyPr>
              <a:lstStyle/>
              <a:p>
                <a:pPr defTabSz="577677">
                  <a:lnSpc>
                    <a:spcPct val="90000"/>
                  </a:lnSpc>
                  <a:spcBef>
                    <a:spcPct val="0"/>
                  </a:spcBef>
                  <a:spcAft>
                    <a:spcPct val="35000"/>
                  </a:spcAft>
                </a:pPr>
                <a:r>
                  <a:rPr lang="en-US" sz="1600" b="1" dirty="0"/>
                  <a:t>Data Sheet</a:t>
                </a:r>
                <a:endParaRPr lang="en-KE" sz="1600" b="1" dirty="0"/>
              </a:p>
            </p:txBody>
          </p:sp>
          <p:sp>
            <p:nvSpPr>
              <p:cNvPr id="13" name="Freeform: Shape 12">
                <a:extLst>
                  <a:ext uri="{FF2B5EF4-FFF2-40B4-BE49-F238E27FC236}">
                    <a16:creationId xmlns:a16="http://schemas.microsoft.com/office/drawing/2014/main" id="{BB3307BA-EEEE-8310-DDE9-C0B5CF0B757C}"/>
                  </a:ext>
                </a:extLst>
              </p:cNvPr>
              <p:cNvSpPr/>
              <p:nvPr/>
            </p:nvSpPr>
            <p:spPr>
              <a:xfrm>
                <a:off x="9154756" y="2566206"/>
                <a:ext cx="1866054" cy="1528629"/>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14266" lvl="1" indent="-114266" defTabSz="577677">
                  <a:lnSpc>
                    <a:spcPct val="90000"/>
                  </a:lnSpc>
                  <a:spcBef>
                    <a:spcPct val="0"/>
                  </a:spcBef>
                  <a:spcAft>
                    <a:spcPct val="15000"/>
                  </a:spcAft>
                  <a:buChar char="•"/>
                </a:pPr>
                <a:r>
                  <a:rPr lang="en-US" sz="1600" b="1" dirty="0">
                    <a:solidFill>
                      <a:schemeClr val="accent3"/>
                    </a:solidFill>
                  </a:rPr>
                  <a:t>Budget Data</a:t>
                </a:r>
                <a:endParaRPr lang="en-KE" sz="1600" b="1" dirty="0">
                  <a:solidFill>
                    <a:schemeClr val="accent3"/>
                  </a:solidFill>
                </a:endParaRPr>
              </a:p>
            </p:txBody>
          </p:sp>
          <p:sp>
            <p:nvSpPr>
              <p:cNvPr id="16" name="Freeform: Shape 15">
                <a:extLst>
                  <a:ext uri="{FF2B5EF4-FFF2-40B4-BE49-F238E27FC236}">
                    <a16:creationId xmlns:a16="http://schemas.microsoft.com/office/drawing/2014/main" id="{DC88F573-7493-5B0D-43A6-3AFC45F9FFB2}"/>
                  </a:ext>
                </a:extLst>
              </p:cNvPr>
              <p:cNvSpPr/>
              <p:nvPr/>
            </p:nvSpPr>
            <p:spPr>
              <a:xfrm>
                <a:off x="8960164" y="1996399"/>
                <a:ext cx="490050" cy="656475"/>
              </a:xfrm>
              <a:custGeom>
                <a:avLst/>
                <a:gdLst>
                  <a:gd name="connsiteX0" fmla="*/ 0 w 490050"/>
                  <a:gd name="connsiteY0" fmla="*/ 131295 h 656475"/>
                  <a:gd name="connsiteX1" fmla="*/ 245025 w 490050"/>
                  <a:gd name="connsiteY1" fmla="*/ 131295 h 656475"/>
                  <a:gd name="connsiteX2" fmla="*/ 245025 w 490050"/>
                  <a:gd name="connsiteY2" fmla="*/ 0 h 656475"/>
                  <a:gd name="connsiteX3" fmla="*/ 490050 w 490050"/>
                  <a:gd name="connsiteY3" fmla="*/ 328238 h 656475"/>
                  <a:gd name="connsiteX4" fmla="*/ 245025 w 490050"/>
                  <a:gd name="connsiteY4" fmla="*/ 656475 h 656475"/>
                  <a:gd name="connsiteX5" fmla="*/ 245025 w 490050"/>
                  <a:gd name="connsiteY5" fmla="*/ 525180 h 656475"/>
                  <a:gd name="connsiteX6" fmla="*/ 0 w 490050"/>
                  <a:gd name="connsiteY6" fmla="*/ 525180 h 656475"/>
                  <a:gd name="connsiteX7" fmla="*/ 0 w 490050"/>
                  <a:gd name="connsiteY7" fmla="*/ 131295 h 65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50" h="656475">
                    <a:moveTo>
                      <a:pt x="490050" y="525180"/>
                    </a:moveTo>
                    <a:lnTo>
                      <a:pt x="245025" y="525180"/>
                    </a:lnTo>
                    <a:lnTo>
                      <a:pt x="245025" y="656475"/>
                    </a:lnTo>
                    <a:lnTo>
                      <a:pt x="0" y="328237"/>
                    </a:lnTo>
                    <a:lnTo>
                      <a:pt x="245025" y="0"/>
                    </a:lnTo>
                    <a:lnTo>
                      <a:pt x="245025" y="131295"/>
                    </a:lnTo>
                    <a:lnTo>
                      <a:pt x="490050" y="131295"/>
                    </a:lnTo>
                    <a:lnTo>
                      <a:pt x="490050" y="525180"/>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6977" tIns="131261" rIns="0" bIns="131261" numCol="1" spcCol="1270" anchor="ctr" anchorCtr="0">
                <a:noAutofit/>
              </a:bodyPr>
              <a:lstStyle/>
              <a:p>
                <a:pPr algn="ctr" defTabSz="444367">
                  <a:lnSpc>
                    <a:spcPct val="90000"/>
                  </a:lnSpc>
                  <a:spcBef>
                    <a:spcPct val="0"/>
                  </a:spcBef>
                  <a:spcAft>
                    <a:spcPct val="35000"/>
                  </a:spcAft>
                </a:pPr>
                <a:endParaRPr lang="en-KE" sz="1000"/>
              </a:p>
            </p:txBody>
          </p:sp>
          <p:sp>
            <p:nvSpPr>
              <p:cNvPr id="17" name="Freeform: Shape 16">
                <a:extLst>
                  <a:ext uri="{FF2B5EF4-FFF2-40B4-BE49-F238E27FC236}">
                    <a16:creationId xmlns:a16="http://schemas.microsoft.com/office/drawing/2014/main" id="{7609C906-3DAB-3B14-0675-10694129D399}"/>
                  </a:ext>
                </a:extLst>
              </p:cNvPr>
              <p:cNvSpPr/>
              <p:nvPr/>
            </p:nvSpPr>
            <p:spPr>
              <a:xfrm>
                <a:off x="7214918" y="1855200"/>
                <a:ext cx="1522392" cy="1368588"/>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6" tIns="92432" rIns="55757" bIns="505594" numCol="1" spcCol="1270" anchor="t" anchorCtr="0">
                <a:noAutofit/>
              </a:bodyPr>
              <a:lstStyle/>
              <a:p>
                <a:pPr defTabSz="577677">
                  <a:lnSpc>
                    <a:spcPct val="90000"/>
                  </a:lnSpc>
                  <a:spcBef>
                    <a:spcPct val="0"/>
                  </a:spcBef>
                  <a:spcAft>
                    <a:spcPct val="35000"/>
                  </a:spcAft>
                </a:pPr>
                <a:r>
                  <a:rPr lang="en-US" sz="1600" b="1" dirty="0"/>
                  <a:t>Main Costing Sheets</a:t>
                </a:r>
                <a:endParaRPr lang="en-KE" sz="1600" b="1" dirty="0"/>
              </a:p>
            </p:txBody>
          </p:sp>
          <p:sp>
            <p:nvSpPr>
              <p:cNvPr id="19" name="Freeform: Shape 18">
                <a:extLst>
                  <a:ext uri="{FF2B5EF4-FFF2-40B4-BE49-F238E27FC236}">
                    <a16:creationId xmlns:a16="http://schemas.microsoft.com/office/drawing/2014/main" id="{ABED5FCA-5F03-2507-71A9-54BEF01BE1F5}"/>
                  </a:ext>
                </a:extLst>
              </p:cNvPr>
              <p:cNvSpPr/>
              <p:nvPr/>
            </p:nvSpPr>
            <p:spPr>
              <a:xfrm>
                <a:off x="6748125" y="2566206"/>
                <a:ext cx="1866054" cy="1528630"/>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14266" lvl="1" indent="-114266" defTabSz="577677">
                  <a:lnSpc>
                    <a:spcPct val="90000"/>
                  </a:lnSpc>
                  <a:spcBef>
                    <a:spcPct val="0"/>
                  </a:spcBef>
                  <a:spcAft>
                    <a:spcPct val="15000"/>
                  </a:spcAft>
                  <a:buFont typeface="Arial" panose="020B0604020202020204" pitchFamily="34" charset="0"/>
                  <a:buChar char="•"/>
                </a:pPr>
                <a:r>
                  <a:rPr lang="pt-BR" sz="1600" b="1" dirty="0">
                    <a:solidFill>
                      <a:schemeClr val="accent3"/>
                    </a:solidFill>
                  </a:rPr>
                  <a:t>Country Allocation</a:t>
                </a:r>
                <a:endParaRPr lang="en-KE" sz="1600" b="1" dirty="0">
                  <a:solidFill>
                    <a:schemeClr val="accent3"/>
                  </a:solidFill>
                </a:endParaRPr>
              </a:p>
            </p:txBody>
          </p:sp>
          <p:sp>
            <p:nvSpPr>
              <p:cNvPr id="20" name="Freeform: Shape 19">
                <a:extLst>
                  <a:ext uri="{FF2B5EF4-FFF2-40B4-BE49-F238E27FC236}">
                    <a16:creationId xmlns:a16="http://schemas.microsoft.com/office/drawing/2014/main" id="{A917A533-25A1-3416-3C5E-4C66F8B4B58F}"/>
                  </a:ext>
                </a:extLst>
              </p:cNvPr>
              <p:cNvSpPr/>
              <p:nvPr/>
            </p:nvSpPr>
            <p:spPr>
              <a:xfrm>
                <a:off x="6548710" y="1996399"/>
                <a:ext cx="490050" cy="656476"/>
              </a:xfrm>
              <a:custGeom>
                <a:avLst/>
                <a:gdLst>
                  <a:gd name="connsiteX0" fmla="*/ 0 w 490050"/>
                  <a:gd name="connsiteY0" fmla="*/ 131295 h 656475"/>
                  <a:gd name="connsiteX1" fmla="*/ 245025 w 490050"/>
                  <a:gd name="connsiteY1" fmla="*/ 131295 h 656475"/>
                  <a:gd name="connsiteX2" fmla="*/ 245025 w 490050"/>
                  <a:gd name="connsiteY2" fmla="*/ 0 h 656475"/>
                  <a:gd name="connsiteX3" fmla="*/ 490050 w 490050"/>
                  <a:gd name="connsiteY3" fmla="*/ 328238 h 656475"/>
                  <a:gd name="connsiteX4" fmla="*/ 245025 w 490050"/>
                  <a:gd name="connsiteY4" fmla="*/ 656475 h 656475"/>
                  <a:gd name="connsiteX5" fmla="*/ 245025 w 490050"/>
                  <a:gd name="connsiteY5" fmla="*/ 525180 h 656475"/>
                  <a:gd name="connsiteX6" fmla="*/ 0 w 490050"/>
                  <a:gd name="connsiteY6" fmla="*/ 525180 h 656475"/>
                  <a:gd name="connsiteX7" fmla="*/ 0 w 490050"/>
                  <a:gd name="connsiteY7" fmla="*/ 131295 h 65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50" h="656475">
                    <a:moveTo>
                      <a:pt x="490050" y="525180"/>
                    </a:moveTo>
                    <a:lnTo>
                      <a:pt x="245025" y="525180"/>
                    </a:lnTo>
                    <a:lnTo>
                      <a:pt x="245025" y="656475"/>
                    </a:lnTo>
                    <a:lnTo>
                      <a:pt x="0" y="328237"/>
                    </a:lnTo>
                    <a:lnTo>
                      <a:pt x="245025" y="0"/>
                    </a:lnTo>
                    <a:lnTo>
                      <a:pt x="245025" y="131295"/>
                    </a:lnTo>
                    <a:lnTo>
                      <a:pt x="490050" y="131295"/>
                    </a:lnTo>
                    <a:lnTo>
                      <a:pt x="490050" y="525180"/>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6977" tIns="131261" rIns="0" bIns="131262" numCol="1" spcCol="1270" anchor="ctr" anchorCtr="0">
                <a:noAutofit/>
              </a:bodyPr>
              <a:lstStyle/>
              <a:p>
                <a:pPr algn="ctr" defTabSz="444367">
                  <a:lnSpc>
                    <a:spcPct val="90000"/>
                  </a:lnSpc>
                  <a:spcBef>
                    <a:spcPct val="0"/>
                  </a:spcBef>
                  <a:spcAft>
                    <a:spcPct val="35000"/>
                  </a:spcAft>
                </a:pPr>
                <a:endParaRPr lang="en-KE" sz="1000"/>
              </a:p>
            </p:txBody>
          </p:sp>
          <p:sp>
            <p:nvSpPr>
              <p:cNvPr id="21" name="Freeform: Shape 20">
                <a:extLst>
                  <a:ext uri="{FF2B5EF4-FFF2-40B4-BE49-F238E27FC236}">
                    <a16:creationId xmlns:a16="http://schemas.microsoft.com/office/drawing/2014/main" id="{1F16B593-4480-1EEB-C68F-273CED973FF0}"/>
                  </a:ext>
                </a:extLst>
              </p:cNvPr>
              <p:cNvSpPr/>
              <p:nvPr/>
            </p:nvSpPr>
            <p:spPr>
              <a:xfrm>
                <a:off x="4803464" y="1855200"/>
                <a:ext cx="1522392" cy="1368588"/>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7" tIns="92432" rIns="55756" bIns="505594" numCol="1" spcCol="1270" anchor="t" anchorCtr="0">
                <a:noAutofit/>
              </a:bodyPr>
              <a:lstStyle/>
              <a:p>
                <a:pPr defTabSz="577677">
                  <a:lnSpc>
                    <a:spcPct val="90000"/>
                  </a:lnSpc>
                  <a:spcBef>
                    <a:spcPct val="0"/>
                  </a:spcBef>
                  <a:spcAft>
                    <a:spcPct val="35000"/>
                  </a:spcAft>
                </a:pPr>
                <a:r>
                  <a:rPr lang="en-US" sz="1600" b="1" dirty="0"/>
                  <a:t>Costing Summary</a:t>
                </a:r>
                <a:endParaRPr lang="en-KE" sz="1600" b="1" dirty="0"/>
              </a:p>
            </p:txBody>
          </p:sp>
          <p:sp>
            <p:nvSpPr>
              <p:cNvPr id="22" name="Freeform: Shape 21">
                <a:extLst>
                  <a:ext uri="{FF2B5EF4-FFF2-40B4-BE49-F238E27FC236}">
                    <a16:creationId xmlns:a16="http://schemas.microsoft.com/office/drawing/2014/main" id="{27872721-6FEE-2BE3-4CE2-8C18EDEA777C}"/>
                  </a:ext>
                </a:extLst>
              </p:cNvPr>
              <p:cNvSpPr/>
              <p:nvPr/>
            </p:nvSpPr>
            <p:spPr>
              <a:xfrm>
                <a:off x="4336671" y="2566206"/>
                <a:ext cx="1866054" cy="1528630"/>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14266" lvl="1" indent="-114266" defTabSz="577677">
                  <a:lnSpc>
                    <a:spcPct val="90000"/>
                  </a:lnSpc>
                  <a:spcBef>
                    <a:spcPct val="0"/>
                  </a:spcBef>
                  <a:spcAft>
                    <a:spcPct val="15000"/>
                  </a:spcAft>
                  <a:buChar char="•"/>
                </a:pPr>
                <a:r>
                  <a:rPr lang="en-US" sz="1600" b="1" dirty="0">
                    <a:solidFill>
                      <a:schemeClr val="accent3"/>
                    </a:solidFill>
                  </a:rPr>
                  <a:t>Summary</a:t>
                </a:r>
                <a:endParaRPr lang="en-KE" sz="1600" b="1" dirty="0">
                  <a:solidFill>
                    <a:schemeClr val="accent3"/>
                  </a:solidFill>
                </a:endParaRPr>
              </a:p>
            </p:txBody>
          </p:sp>
          <p:sp>
            <p:nvSpPr>
              <p:cNvPr id="24" name="Freeform: Shape 23">
                <a:extLst>
                  <a:ext uri="{FF2B5EF4-FFF2-40B4-BE49-F238E27FC236}">
                    <a16:creationId xmlns:a16="http://schemas.microsoft.com/office/drawing/2014/main" id="{ECAAE822-3063-0FC8-1E08-0D8DACFD4373}"/>
                  </a:ext>
                </a:extLst>
              </p:cNvPr>
              <p:cNvSpPr/>
              <p:nvPr/>
            </p:nvSpPr>
            <p:spPr>
              <a:xfrm>
                <a:off x="2392011" y="1855200"/>
                <a:ext cx="1522392" cy="1368588"/>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6" tIns="92432" rIns="55757" bIns="505594" numCol="1" spcCol="1270" anchor="t" anchorCtr="0">
                <a:noAutofit/>
              </a:bodyPr>
              <a:lstStyle/>
              <a:p>
                <a:pPr defTabSz="577677">
                  <a:lnSpc>
                    <a:spcPct val="90000"/>
                  </a:lnSpc>
                  <a:spcBef>
                    <a:spcPct val="0"/>
                  </a:spcBef>
                  <a:spcAft>
                    <a:spcPct val="35000"/>
                  </a:spcAft>
                </a:pPr>
                <a:r>
                  <a:rPr lang="en-US" sz="1600" b="1" dirty="0"/>
                  <a:t>Introductory Sheets</a:t>
                </a:r>
                <a:endParaRPr lang="en-KE" sz="1600" b="1" dirty="0"/>
              </a:p>
            </p:txBody>
          </p:sp>
          <p:sp>
            <p:nvSpPr>
              <p:cNvPr id="25" name="Freeform: Shape 24">
                <a:extLst>
                  <a:ext uri="{FF2B5EF4-FFF2-40B4-BE49-F238E27FC236}">
                    <a16:creationId xmlns:a16="http://schemas.microsoft.com/office/drawing/2014/main" id="{6CBEBCBD-E133-0B89-2414-E085D47398AD}"/>
                  </a:ext>
                </a:extLst>
              </p:cNvPr>
              <p:cNvSpPr/>
              <p:nvPr/>
            </p:nvSpPr>
            <p:spPr>
              <a:xfrm>
                <a:off x="1925217" y="2566206"/>
                <a:ext cx="1866054" cy="1528629"/>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14266" lvl="1" indent="-114266" defTabSz="577677">
                  <a:lnSpc>
                    <a:spcPct val="90000"/>
                  </a:lnSpc>
                  <a:spcBef>
                    <a:spcPct val="0"/>
                  </a:spcBef>
                  <a:spcAft>
                    <a:spcPct val="15000"/>
                  </a:spcAft>
                  <a:buChar char="•"/>
                </a:pPr>
                <a:r>
                  <a:rPr lang="en-US" sz="1600" b="1" dirty="0">
                    <a:solidFill>
                      <a:schemeClr val="accent3"/>
                    </a:solidFill>
                  </a:rPr>
                  <a:t>Title </a:t>
                </a:r>
                <a:endParaRPr lang="en-KE" sz="1600" b="1" dirty="0">
                  <a:solidFill>
                    <a:schemeClr val="accent3"/>
                  </a:solidFill>
                </a:endParaRPr>
              </a:p>
              <a:p>
                <a:pPr marL="114266" lvl="1" indent="-114266" defTabSz="577677">
                  <a:lnSpc>
                    <a:spcPct val="90000"/>
                  </a:lnSpc>
                  <a:spcBef>
                    <a:spcPct val="0"/>
                  </a:spcBef>
                  <a:spcAft>
                    <a:spcPct val="15000"/>
                  </a:spcAft>
                  <a:buChar char="•"/>
                </a:pPr>
                <a:r>
                  <a:rPr lang="en-US" sz="1600" b="1" dirty="0">
                    <a:solidFill>
                      <a:schemeClr val="accent3"/>
                    </a:solidFill>
                  </a:rPr>
                  <a:t>Readme</a:t>
                </a:r>
                <a:endParaRPr lang="en-KE" sz="1600" b="1" dirty="0">
                  <a:solidFill>
                    <a:schemeClr val="accent3"/>
                  </a:solidFill>
                </a:endParaRPr>
              </a:p>
            </p:txBody>
          </p:sp>
        </p:grpSp>
        <p:sp>
          <p:nvSpPr>
            <p:cNvPr id="42" name="Freeform: Shape 41">
              <a:extLst>
                <a:ext uri="{FF2B5EF4-FFF2-40B4-BE49-F238E27FC236}">
                  <a16:creationId xmlns:a16="http://schemas.microsoft.com/office/drawing/2014/main" id="{AB02E673-7383-64BE-FBF9-E745EF05C848}"/>
                </a:ext>
              </a:extLst>
            </p:cNvPr>
            <p:cNvSpPr/>
            <p:nvPr/>
          </p:nvSpPr>
          <p:spPr>
            <a:xfrm>
              <a:off x="10587455" y="6934026"/>
              <a:ext cx="1521996" cy="1368231"/>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6" tIns="92432" rIns="55757" bIns="505594" numCol="1" spcCol="1270" anchor="t" anchorCtr="0">
              <a:noAutofit/>
            </a:bodyPr>
            <a:lstStyle/>
            <a:p>
              <a:pPr defTabSz="577677">
                <a:lnSpc>
                  <a:spcPct val="90000"/>
                </a:lnSpc>
                <a:spcBef>
                  <a:spcPct val="0"/>
                </a:spcBef>
                <a:spcAft>
                  <a:spcPct val="35000"/>
                </a:spcAft>
              </a:pPr>
              <a:r>
                <a:rPr lang="en-US" sz="1600" b="1" dirty="0"/>
                <a:t>Costing Assumptions</a:t>
              </a:r>
              <a:endParaRPr lang="en-KE" sz="1600" b="1" dirty="0"/>
            </a:p>
          </p:txBody>
        </p:sp>
        <p:sp>
          <p:nvSpPr>
            <p:cNvPr id="43" name="Freeform: Shape 42">
              <a:extLst>
                <a:ext uri="{FF2B5EF4-FFF2-40B4-BE49-F238E27FC236}">
                  <a16:creationId xmlns:a16="http://schemas.microsoft.com/office/drawing/2014/main" id="{18ABA43D-F7E2-ACAB-16FB-62D1EF0BBC5A}"/>
                </a:ext>
              </a:extLst>
            </p:cNvPr>
            <p:cNvSpPr/>
            <p:nvPr/>
          </p:nvSpPr>
          <p:spPr>
            <a:xfrm>
              <a:off x="10115962" y="7644847"/>
              <a:ext cx="1865568" cy="1528230"/>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14266" lvl="1" indent="-114266" defTabSz="577677">
                <a:lnSpc>
                  <a:spcPct val="90000"/>
                </a:lnSpc>
                <a:spcBef>
                  <a:spcPct val="0"/>
                </a:spcBef>
                <a:spcAft>
                  <a:spcPct val="15000"/>
                </a:spcAft>
                <a:buChar char="•"/>
              </a:pPr>
              <a:r>
                <a:rPr lang="en-US" sz="1600" b="1" dirty="0" err="1">
                  <a:solidFill>
                    <a:schemeClr val="accent3"/>
                  </a:solidFill>
                </a:rPr>
                <a:t>GenAssumptions</a:t>
              </a:r>
              <a:endParaRPr lang="en-KE" sz="1600" b="1" dirty="0">
                <a:solidFill>
                  <a:schemeClr val="accent3"/>
                </a:solidFill>
              </a:endParaRPr>
            </a:p>
          </p:txBody>
        </p:sp>
        <p:sp>
          <p:nvSpPr>
            <p:cNvPr id="44" name="Freeform: Shape 43">
              <a:extLst>
                <a:ext uri="{FF2B5EF4-FFF2-40B4-BE49-F238E27FC236}">
                  <a16:creationId xmlns:a16="http://schemas.microsoft.com/office/drawing/2014/main" id="{8D66CC8B-5009-A813-2793-B61E991594C5}"/>
                </a:ext>
              </a:extLst>
            </p:cNvPr>
            <p:cNvSpPr/>
            <p:nvPr/>
          </p:nvSpPr>
          <p:spPr>
            <a:xfrm>
              <a:off x="9921421" y="7075188"/>
              <a:ext cx="489922" cy="656304"/>
            </a:xfrm>
            <a:custGeom>
              <a:avLst/>
              <a:gdLst>
                <a:gd name="connsiteX0" fmla="*/ 0 w 490050"/>
                <a:gd name="connsiteY0" fmla="*/ 131295 h 656475"/>
                <a:gd name="connsiteX1" fmla="*/ 245025 w 490050"/>
                <a:gd name="connsiteY1" fmla="*/ 131295 h 656475"/>
                <a:gd name="connsiteX2" fmla="*/ 245025 w 490050"/>
                <a:gd name="connsiteY2" fmla="*/ 0 h 656475"/>
                <a:gd name="connsiteX3" fmla="*/ 490050 w 490050"/>
                <a:gd name="connsiteY3" fmla="*/ 328238 h 656475"/>
                <a:gd name="connsiteX4" fmla="*/ 245025 w 490050"/>
                <a:gd name="connsiteY4" fmla="*/ 656475 h 656475"/>
                <a:gd name="connsiteX5" fmla="*/ 245025 w 490050"/>
                <a:gd name="connsiteY5" fmla="*/ 525180 h 656475"/>
                <a:gd name="connsiteX6" fmla="*/ 0 w 490050"/>
                <a:gd name="connsiteY6" fmla="*/ 525180 h 656475"/>
                <a:gd name="connsiteX7" fmla="*/ 0 w 490050"/>
                <a:gd name="connsiteY7" fmla="*/ 131295 h 65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50" h="656475">
                  <a:moveTo>
                    <a:pt x="490050" y="525180"/>
                  </a:moveTo>
                  <a:lnTo>
                    <a:pt x="245025" y="525180"/>
                  </a:lnTo>
                  <a:lnTo>
                    <a:pt x="245025" y="656475"/>
                  </a:lnTo>
                  <a:lnTo>
                    <a:pt x="0" y="328237"/>
                  </a:lnTo>
                  <a:lnTo>
                    <a:pt x="245025" y="0"/>
                  </a:lnTo>
                  <a:lnTo>
                    <a:pt x="245025" y="131295"/>
                  </a:lnTo>
                  <a:lnTo>
                    <a:pt x="490050" y="131295"/>
                  </a:lnTo>
                  <a:lnTo>
                    <a:pt x="490050" y="525180"/>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6977" tIns="131261" rIns="0" bIns="131261" numCol="1" spcCol="1270" anchor="ctr" anchorCtr="0">
              <a:noAutofit/>
            </a:bodyPr>
            <a:lstStyle/>
            <a:p>
              <a:pPr algn="ctr" defTabSz="444367">
                <a:lnSpc>
                  <a:spcPct val="90000"/>
                </a:lnSpc>
                <a:spcBef>
                  <a:spcPct val="0"/>
                </a:spcBef>
                <a:spcAft>
                  <a:spcPct val="35000"/>
                </a:spcAft>
              </a:pPr>
              <a:endParaRPr lang="en-KE" sz="1000"/>
            </a:p>
          </p:txBody>
        </p:sp>
      </p:grpSp>
    </p:spTree>
    <p:extLst>
      <p:ext uri="{BB962C8B-B14F-4D97-AF65-F5344CB8AC3E}">
        <p14:creationId xmlns:p14="http://schemas.microsoft.com/office/powerpoint/2010/main" val="368768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anim calcmode="lin" valueType="num">
                                      <p:cBhvr>
                                        <p:cTn id="35" dur="500" fill="hold"/>
                                        <p:tgtEl>
                                          <p:spTgt spid="34"/>
                                        </p:tgtEl>
                                        <p:attrNameLst>
                                          <p:attrName>ppt_x</p:attrName>
                                        </p:attrNameLst>
                                      </p:cBhvr>
                                      <p:tavLst>
                                        <p:tav tm="0">
                                          <p:val>
                                            <p:strVal val="#ppt_x"/>
                                          </p:val>
                                        </p:tav>
                                        <p:tav tm="100000">
                                          <p:val>
                                            <p:strVal val="#ppt_x"/>
                                          </p:val>
                                        </p:tav>
                                      </p:tavLst>
                                    </p:anim>
                                    <p:anim calcmode="lin" valueType="num">
                                      <p:cBhvr>
                                        <p:cTn id="3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4886EA-EBAA-06D2-AFBB-81750F886291}"/>
              </a:ext>
            </a:extLst>
          </p:cNvPr>
          <p:cNvSpPr>
            <a:spLocks noGrp="1"/>
          </p:cNvSpPr>
          <p:nvPr>
            <p:ph type="title"/>
          </p:nvPr>
        </p:nvSpPr>
        <p:spPr/>
        <p:txBody>
          <a:bodyPr>
            <a:normAutofit/>
          </a:bodyPr>
          <a:lstStyle/>
          <a:p>
            <a:r>
              <a:rPr lang="en-US" dirty="0"/>
              <a:t>Cost Classification in the CM Costing Tool</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27</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6" name="Picture 5">
            <a:extLst>
              <a:ext uri="{FF2B5EF4-FFF2-40B4-BE49-F238E27FC236}">
                <a16:creationId xmlns:a16="http://schemas.microsoft.com/office/drawing/2014/main" id="{1F75C203-6656-E575-3421-2D67B158E6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7855" y="1859159"/>
            <a:ext cx="9313114" cy="3815632"/>
          </a:xfrm>
          <a:prstGeom prst="rect">
            <a:avLst/>
          </a:prstGeom>
          <a:noFill/>
          <a:ln>
            <a:noFill/>
          </a:ln>
        </p:spPr>
      </p:pic>
    </p:spTree>
    <p:extLst>
      <p:ext uri="{BB962C8B-B14F-4D97-AF65-F5344CB8AC3E}">
        <p14:creationId xmlns:p14="http://schemas.microsoft.com/office/powerpoint/2010/main" val="2295090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2D3568-D1EA-D441-EDBC-0E05276A461A}"/>
              </a:ext>
            </a:extLst>
          </p:cNvPr>
          <p:cNvSpPr>
            <a:spLocks noGrp="1"/>
          </p:cNvSpPr>
          <p:nvPr>
            <p:ph type="title"/>
          </p:nvPr>
        </p:nvSpPr>
        <p:spPr/>
        <p:txBody>
          <a:bodyPr/>
          <a:lstStyle/>
          <a:p>
            <a:r>
              <a:rPr lang="en-US" dirty="0"/>
              <a:t>Specifying Unit Costs &amp; Quantities</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28</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Picture 3">
            <a:extLst>
              <a:ext uri="{FF2B5EF4-FFF2-40B4-BE49-F238E27FC236}">
                <a16:creationId xmlns:a16="http://schemas.microsoft.com/office/drawing/2014/main" id="{DF1AD290-89D3-E6AF-2C5B-67BCF4F784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299" y="2135140"/>
            <a:ext cx="10536227" cy="2790543"/>
          </a:xfrm>
          <a:prstGeom prst="rect">
            <a:avLst/>
          </a:prstGeom>
          <a:noFill/>
          <a:ln>
            <a:solidFill>
              <a:schemeClr val="bg2">
                <a:lumMod val="75000"/>
              </a:schemeClr>
            </a:solidFill>
          </a:ln>
        </p:spPr>
      </p:pic>
      <p:sp>
        <p:nvSpPr>
          <p:cNvPr id="5" name="Oval 4">
            <a:extLst>
              <a:ext uri="{FF2B5EF4-FFF2-40B4-BE49-F238E27FC236}">
                <a16:creationId xmlns:a16="http://schemas.microsoft.com/office/drawing/2014/main" id="{B9AC74DE-89BF-6B5A-2745-56D6FD48A288}"/>
              </a:ext>
            </a:extLst>
          </p:cNvPr>
          <p:cNvSpPr/>
          <p:nvPr/>
        </p:nvSpPr>
        <p:spPr>
          <a:xfrm rot="5400000">
            <a:off x="5645724" y="2357234"/>
            <a:ext cx="3003923" cy="2312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p>
            <a:endParaRPr lang="en-KE" sz="1799"/>
          </a:p>
        </p:txBody>
      </p:sp>
      <p:sp>
        <p:nvSpPr>
          <p:cNvPr id="11" name="Oval 10">
            <a:extLst>
              <a:ext uri="{FF2B5EF4-FFF2-40B4-BE49-F238E27FC236}">
                <a16:creationId xmlns:a16="http://schemas.microsoft.com/office/drawing/2014/main" id="{C881B86A-6CBF-F7B2-730A-F45700E5008F}"/>
              </a:ext>
            </a:extLst>
          </p:cNvPr>
          <p:cNvSpPr/>
          <p:nvPr/>
        </p:nvSpPr>
        <p:spPr>
          <a:xfrm>
            <a:off x="9746079" y="2113159"/>
            <a:ext cx="1710798" cy="2828415"/>
          </a:xfrm>
          <a:prstGeom prst="ellipse">
            <a:avLst/>
          </a:prstGeom>
          <a:noFill/>
          <a:ln w="28575">
            <a:solidFill>
              <a:srgbClr val="0047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16" tIns="45708" rIns="91416" bIns="45708" numCol="1" spcCol="0" rtlCol="0" fromWordArt="0" anchor="ctr" anchorCtr="0" forceAA="0" compatLnSpc="1">
            <a:prstTxWarp prst="textNoShape">
              <a:avLst/>
            </a:prstTxWarp>
            <a:noAutofit/>
          </a:bodyPr>
          <a:lstStyle/>
          <a:p>
            <a:endParaRPr lang="en-KE" sz="1799"/>
          </a:p>
        </p:txBody>
      </p:sp>
    </p:spTree>
    <p:extLst>
      <p:ext uri="{BB962C8B-B14F-4D97-AF65-F5344CB8AC3E}">
        <p14:creationId xmlns:p14="http://schemas.microsoft.com/office/powerpoint/2010/main" val="307798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FE7726-52D4-CB0F-D910-FA1AD299802C}"/>
              </a:ext>
            </a:extLst>
          </p:cNvPr>
          <p:cNvSpPr>
            <a:spLocks noGrp="1"/>
          </p:cNvSpPr>
          <p:nvPr>
            <p:ph type="title"/>
          </p:nvPr>
        </p:nvSpPr>
        <p:spPr/>
        <p:txBody>
          <a:bodyPr/>
          <a:lstStyle/>
          <a:p>
            <a:r>
              <a:rPr lang="en-US" dirty="0"/>
              <a:t>General Cost Assumptions</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29</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3" name="TextBox 12">
            <a:extLst>
              <a:ext uri="{FF2B5EF4-FFF2-40B4-BE49-F238E27FC236}">
                <a16:creationId xmlns:a16="http://schemas.microsoft.com/office/drawing/2014/main" id="{7300422E-4A24-AABA-AFF1-00DA12AF8AC1}"/>
              </a:ext>
            </a:extLst>
          </p:cNvPr>
          <p:cNvSpPr txBox="1"/>
          <p:nvPr/>
        </p:nvSpPr>
        <p:spPr>
          <a:xfrm>
            <a:off x="541893" y="6393431"/>
            <a:ext cx="9678425" cy="276927"/>
          </a:xfrm>
          <a:prstGeom prst="rect">
            <a:avLst/>
          </a:prstGeom>
          <a:noFill/>
        </p:spPr>
        <p:txBody>
          <a:bodyPr wrap="square" rtlCol="0">
            <a:spAutoFit/>
          </a:bodyPr>
          <a:lstStyle/>
          <a:p>
            <a:r>
              <a:rPr lang="en-GB" sz="1200" b="1" dirty="0">
                <a:solidFill>
                  <a:schemeClr val="tx1">
                    <a:lumMod val="65000"/>
                    <a:lumOff val="35000"/>
                  </a:schemeClr>
                </a:solidFill>
              </a:rPr>
              <a:t>Source: </a:t>
            </a:r>
            <a:r>
              <a:rPr lang="en-US" sz="1200" dirty="0">
                <a:solidFill>
                  <a:schemeClr val="tx1">
                    <a:lumMod val="65000"/>
                    <a:lumOff val="35000"/>
                  </a:schemeClr>
                </a:solidFill>
              </a:rPr>
              <a:t>Central Bank of Kenya, National Treasury (2024) Budget Policy Statement, FX rate projections deflated by CPI </a:t>
            </a:r>
            <a:r>
              <a:rPr lang="en-GB" sz="1200" dirty="0">
                <a:solidFill>
                  <a:schemeClr val="tx1">
                    <a:lumMod val="65000"/>
                    <a:lumOff val="35000"/>
                  </a:schemeClr>
                </a:solidFill>
              </a:rPr>
              <a:t> </a:t>
            </a:r>
            <a:endParaRPr lang="en-KE" sz="1200" dirty="0">
              <a:solidFill>
                <a:schemeClr val="tx1">
                  <a:lumMod val="65000"/>
                  <a:lumOff val="35000"/>
                </a:schemeClr>
              </a:solidFill>
            </a:endParaRPr>
          </a:p>
        </p:txBody>
      </p:sp>
      <p:pic>
        <p:nvPicPr>
          <p:cNvPr id="5" name="Picture 4">
            <a:extLst>
              <a:ext uri="{FF2B5EF4-FFF2-40B4-BE49-F238E27FC236}">
                <a16:creationId xmlns:a16="http://schemas.microsoft.com/office/drawing/2014/main" id="{64EB7AB6-B745-57B3-B31A-B5893ED80937}"/>
              </a:ext>
            </a:extLst>
          </p:cNvPr>
          <p:cNvPicPr>
            <a:picLocks noChangeAspect="1"/>
          </p:cNvPicPr>
          <p:nvPr/>
        </p:nvPicPr>
        <p:blipFill>
          <a:blip r:embed="rId3"/>
          <a:stretch>
            <a:fillRect/>
          </a:stretch>
        </p:blipFill>
        <p:spPr>
          <a:xfrm>
            <a:off x="678707" y="2255089"/>
            <a:ext cx="10955526" cy="1698346"/>
          </a:xfrm>
          <a:prstGeom prst="rect">
            <a:avLst/>
          </a:prstGeom>
          <a:ln>
            <a:solidFill>
              <a:schemeClr val="accent1"/>
            </a:solidFill>
          </a:ln>
        </p:spPr>
      </p:pic>
    </p:spTree>
    <p:extLst>
      <p:ext uri="{BB962C8B-B14F-4D97-AF65-F5344CB8AC3E}">
        <p14:creationId xmlns:p14="http://schemas.microsoft.com/office/powerpoint/2010/main" val="169461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0F66-C34A-27FF-B74B-FC49833B1DF7}"/>
              </a:ext>
            </a:extLst>
          </p:cNvPr>
          <p:cNvSpPr>
            <a:spLocks noGrp="1"/>
          </p:cNvSpPr>
          <p:nvPr>
            <p:ph type="title"/>
          </p:nvPr>
        </p:nvSpPr>
        <p:spPr/>
        <p:txBody>
          <a:bodyPr/>
          <a:lstStyle/>
          <a:p>
            <a:r>
              <a:rPr lang="en-US" dirty="0"/>
              <a:t>Outline: </a:t>
            </a:r>
            <a:r>
              <a:rPr lang="en-US" i="1" dirty="0"/>
              <a:t>Costing the Kafaalah Scaling Model</a:t>
            </a:r>
          </a:p>
        </p:txBody>
      </p:sp>
      <p:grpSp>
        <p:nvGrpSpPr>
          <p:cNvPr id="6" name="Group 5">
            <a:extLst>
              <a:ext uri="{FF2B5EF4-FFF2-40B4-BE49-F238E27FC236}">
                <a16:creationId xmlns:a16="http://schemas.microsoft.com/office/drawing/2014/main" id="{9E2728E1-9A90-D88F-15AF-137A9668986D}"/>
              </a:ext>
            </a:extLst>
          </p:cNvPr>
          <p:cNvGrpSpPr/>
          <p:nvPr/>
        </p:nvGrpSpPr>
        <p:grpSpPr>
          <a:xfrm>
            <a:off x="1893839" y="1780366"/>
            <a:ext cx="8401145" cy="3845583"/>
            <a:chOff x="1158642" y="1455763"/>
            <a:chExt cx="8401145" cy="3845583"/>
          </a:xfrm>
        </p:grpSpPr>
        <p:pic>
          <p:nvPicPr>
            <p:cNvPr id="7" name="Graphic 6" descr="Badge 1 with solid fill">
              <a:extLst>
                <a:ext uri="{FF2B5EF4-FFF2-40B4-BE49-F238E27FC236}">
                  <a16:creationId xmlns:a16="http://schemas.microsoft.com/office/drawing/2014/main" id="{3A21511C-F961-BB7E-CF94-171394CCB5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8642" y="1455763"/>
              <a:ext cx="914400" cy="914400"/>
            </a:xfrm>
            <a:prstGeom prst="rect">
              <a:avLst/>
            </a:prstGeom>
          </p:spPr>
        </p:pic>
        <p:pic>
          <p:nvPicPr>
            <p:cNvPr id="8" name="Graphic 7" descr="Badge with solid fill">
              <a:extLst>
                <a:ext uri="{FF2B5EF4-FFF2-40B4-BE49-F238E27FC236}">
                  <a16:creationId xmlns:a16="http://schemas.microsoft.com/office/drawing/2014/main" id="{94A4FA53-7747-4668-612B-248FB01208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642" y="2430548"/>
              <a:ext cx="914400" cy="914400"/>
            </a:xfrm>
            <a:prstGeom prst="rect">
              <a:avLst/>
            </a:prstGeom>
          </p:spPr>
        </p:pic>
        <p:pic>
          <p:nvPicPr>
            <p:cNvPr id="9" name="Graphic 8" descr="Badge 3 with solid fill">
              <a:extLst>
                <a:ext uri="{FF2B5EF4-FFF2-40B4-BE49-F238E27FC236}">
                  <a16:creationId xmlns:a16="http://schemas.microsoft.com/office/drawing/2014/main" id="{E6EB6103-BB74-8B1D-BE88-E81B233EE0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8642" y="3408747"/>
              <a:ext cx="914400" cy="914400"/>
            </a:xfrm>
            <a:prstGeom prst="rect">
              <a:avLst/>
            </a:prstGeom>
          </p:spPr>
        </p:pic>
        <p:sp>
          <p:nvSpPr>
            <p:cNvPr id="10" name="TextBox 9">
              <a:extLst>
                <a:ext uri="{FF2B5EF4-FFF2-40B4-BE49-F238E27FC236}">
                  <a16:creationId xmlns:a16="http://schemas.microsoft.com/office/drawing/2014/main" id="{6B5BCDD0-068B-FFB7-A39F-E75ED104A523}"/>
                </a:ext>
              </a:extLst>
            </p:cNvPr>
            <p:cNvSpPr txBox="1"/>
            <p:nvPr/>
          </p:nvSpPr>
          <p:spPr>
            <a:xfrm>
              <a:off x="2473187" y="1684089"/>
              <a:ext cx="6702098" cy="461665"/>
            </a:xfrm>
            <a:prstGeom prst="rect">
              <a:avLst/>
            </a:prstGeom>
            <a:solidFill>
              <a:schemeClr val="accent1"/>
            </a:solidFill>
          </p:spPr>
          <p:txBody>
            <a:bodyPr wrap="square" rtlCol="0">
              <a:spAutoFit/>
            </a:bodyPr>
            <a:lstStyle/>
            <a:p>
              <a:r>
                <a:rPr lang="en-US" sz="2400" dirty="0">
                  <a:solidFill>
                    <a:schemeClr val="bg1"/>
                  </a:solidFill>
                </a:rPr>
                <a:t>Methodology for Costing the Kafaalah Scaling Model</a:t>
              </a:r>
            </a:p>
          </p:txBody>
        </p:sp>
        <p:sp>
          <p:nvSpPr>
            <p:cNvPr id="11" name="TextBox 10">
              <a:extLst>
                <a:ext uri="{FF2B5EF4-FFF2-40B4-BE49-F238E27FC236}">
                  <a16:creationId xmlns:a16="http://schemas.microsoft.com/office/drawing/2014/main" id="{68F748CC-94DF-52B1-39AD-825471556FA2}"/>
                </a:ext>
              </a:extLst>
            </p:cNvPr>
            <p:cNvSpPr txBox="1"/>
            <p:nvPr/>
          </p:nvSpPr>
          <p:spPr>
            <a:xfrm>
              <a:off x="2473187" y="2661722"/>
              <a:ext cx="7086600" cy="461665"/>
            </a:xfrm>
            <a:prstGeom prst="rect">
              <a:avLst/>
            </a:prstGeom>
            <a:noFill/>
          </p:spPr>
          <p:txBody>
            <a:bodyPr wrap="square" rtlCol="0">
              <a:spAutoFit/>
            </a:bodyPr>
            <a:lstStyle/>
            <a:p>
              <a:r>
                <a:rPr lang="en-US" sz="2400" dirty="0"/>
                <a:t>Structure of the Costing Tool</a:t>
              </a:r>
            </a:p>
          </p:txBody>
        </p:sp>
        <p:sp>
          <p:nvSpPr>
            <p:cNvPr id="12" name="TextBox 11">
              <a:extLst>
                <a:ext uri="{FF2B5EF4-FFF2-40B4-BE49-F238E27FC236}">
                  <a16:creationId xmlns:a16="http://schemas.microsoft.com/office/drawing/2014/main" id="{DA0B92F8-0AC1-A3DC-707B-6CF994316112}"/>
                </a:ext>
              </a:extLst>
            </p:cNvPr>
            <p:cNvSpPr txBox="1"/>
            <p:nvPr/>
          </p:nvSpPr>
          <p:spPr>
            <a:xfrm>
              <a:off x="2473187" y="3639355"/>
              <a:ext cx="7086600" cy="461665"/>
            </a:xfrm>
            <a:prstGeom prst="rect">
              <a:avLst/>
            </a:prstGeom>
            <a:noFill/>
          </p:spPr>
          <p:txBody>
            <a:bodyPr wrap="square" rtlCol="0">
              <a:spAutoFit/>
            </a:bodyPr>
            <a:lstStyle/>
            <a:p>
              <a:r>
                <a:rPr lang="en-US" sz="2400" dirty="0"/>
                <a:t>Baseline Costing Results</a:t>
              </a:r>
            </a:p>
          </p:txBody>
        </p:sp>
        <p:sp>
          <p:nvSpPr>
            <p:cNvPr id="13" name="TextBox 12">
              <a:extLst>
                <a:ext uri="{FF2B5EF4-FFF2-40B4-BE49-F238E27FC236}">
                  <a16:creationId xmlns:a16="http://schemas.microsoft.com/office/drawing/2014/main" id="{B224C5EF-3BC9-CBD1-7248-6D6C3B024F4A}"/>
                </a:ext>
              </a:extLst>
            </p:cNvPr>
            <p:cNvSpPr txBox="1"/>
            <p:nvPr/>
          </p:nvSpPr>
          <p:spPr>
            <a:xfrm>
              <a:off x="2473187" y="4613313"/>
              <a:ext cx="7086600" cy="461665"/>
            </a:xfrm>
            <a:prstGeom prst="rect">
              <a:avLst/>
            </a:prstGeom>
            <a:noFill/>
          </p:spPr>
          <p:txBody>
            <a:bodyPr wrap="square" rtlCol="0">
              <a:spAutoFit/>
            </a:bodyPr>
            <a:lstStyle/>
            <a:p>
              <a:r>
                <a:rPr lang="en-US" sz="2400" dirty="0"/>
                <a:t>Developing a Costed Implementation Plan</a:t>
              </a:r>
            </a:p>
          </p:txBody>
        </p:sp>
        <p:pic>
          <p:nvPicPr>
            <p:cNvPr id="14" name="Graphic 13" descr="Badge 4 with solid fill">
              <a:extLst>
                <a:ext uri="{FF2B5EF4-FFF2-40B4-BE49-F238E27FC236}">
                  <a16:creationId xmlns:a16="http://schemas.microsoft.com/office/drawing/2014/main" id="{3730BD9C-0E07-B5B1-7216-5B5BBE963B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8642" y="4386946"/>
              <a:ext cx="914400" cy="914400"/>
            </a:xfrm>
            <a:prstGeom prst="rect">
              <a:avLst/>
            </a:prstGeom>
          </p:spPr>
        </p:pic>
      </p:grpSp>
      <p:sp>
        <p:nvSpPr>
          <p:cNvPr id="15" name="Slide Number Placeholder 14">
            <a:extLst>
              <a:ext uri="{FF2B5EF4-FFF2-40B4-BE49-F238E27FC236}">
                <a16:creationId xmlns:a16="http://schemas.microsoft.com/office/drawing/2014/main" id="{89C17FC3-CC3D-E918-2DF6-E50DB4D794F9}"/>
              </a:ext>
            </a:extLst>
          </p:cNvPr>
          <p:cNvSpPr>
            <a:spLocks noGrp="1"/>
          </p:cNvSpPr>
          <p:nvPr>
            <p:ph type="sldNum" sz="quarter" idx="11"/>
          </p:nvPr>
        </p:nvSpPr>
        <p:spPr/>
        <p:txBody>
          <a:bodyPr/>
          <a:lstStyle/>
          <a:p>
            <a:fld id="{D8FE707D-7EDD-4671-B995-A3FBECAF0B25}" type="slidenum">
              <a:rPr lang="en-US" smtClean="0"/>
              <a:t>3</a:t>
            </a:fld>
            <a:endParaRPr lang="en-US"/>
          </a:p>
        </p:txBody>
      </p:sp>
    </p:spTree>
    <p:extLst>
      <p:ext uri="{BB962C8B-B14F-4D97-AF65-F5344CB8AC3E}">
        <p14:creationId xmlns:p14="http://schemas.microsoft.com/office/powerpoint/2010/main" val="650846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845527-93D1-A438-5F3F-3D4DF1D9010E}"/>
              </a:ext>
            </a:extLst>
          </p:cNvPr>
          <p:cNvSpPr>
            <a:spLocks noGrp="1"/>
          </p:cNvSpPr>
          <p:nvPr>
            <p:ph type="title"/>
          </p:nvPr>
        </p:nvSpPr>
        <p:spPr/>
        <p:txBody>
          <a:bodyPr>
            <a:normAutofit/>
          </a:bodyPr>
          <a:lstStyle/>
          <a:p>
            <a:r>
              <a:rPr lang="en-US" dirty="0"/>
              <a:t>Operating and Capital Cost Assumptions</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pPr/>
              <a:t>30</a:t>
            </a:fld>
            <a:endParaRPr lang="en-KE"/>
          </a:p>
        </p:txBody>
      </p:sp>
      <p:sp>
        <p:nvSpPr>
          <p:cNvPr id="8" name="object 29">
            <a:extLst>
              <a:ext uri="{FF2B5EF4-FFF2-40B4-BE49-F238E27FC236}">
                <a16:creationId xmlns:a16="http://schemas.microsoft.com/office/drawing/2014/main" id="{82A009B4-C35B-DD43-280B-A92D9367F5A5}"/>
              </a:ext>
            </a:extLst>
          </p:cNvPr>
          <p:cNvSpPr txBox="1"/>
          <p:nvPr/>
        </p:nvSpPr>
        <p:spPr>
          <a:xfrm>
            <a:off x="541894" y="563052"/>
            <a:ext cx="10428049" cy="342303"/>
          </a:xfrm>
          <a:prstGeom prst="rect">
            <a:avLst/>
          </a:prstGeom>
        </p:spPr>
        <p:txBody>
          <a:bodyPr wrap="square" lIns="0" tIns="0" rIns="0" bIns="0" rtlCol="0">
            <a:noAutofit/>
          </a:bodyPr>
          <a:lstStyle/>
          <a:p>
            <a:pPr marL="12696">
              <a:lnSpc>
                <a:spcPts val="2659"/>
              </a:lnSpc>
              <a:spcBef>
                <a:spcPts val="133"/>
              </a:spcBef>
            </a:pPr>
            <a:endParaRPr lang="en-US" sz="2499" dirty="0">
              <a:solidFill>
                <a:srgbClr val="00468B"/>
              </a:solidFill>
              <a:latin typeface="Gill Sans Nova" panose="020B0602020104020203" pitchFamily="34" charset="0"/>
              <a:cs typeface="Georgia"/>
            </a:endParaRPr>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Picture 3">
            <a:extLst>
              <a:ext uri="{FF2B5EF4-FFF2-40B4-BE49-F238E27FC236}">
                <a16:creationId xmlns:a16="http://schemas.microsoft.com/office/drawing/2014/main" id="{6DFA48A5-0A65-D391-992E-772734E1ED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06" y="2067693"/>
            <a:ext cx="10600813" cy="2722615"/>
          </a:xfrm>
          <a:prstGeom prst="rect">
            <a:avLst/>
          </a:prstGeom>
          <a:noFill/>
          <a:ln>
            <a:solidFill>
              <a:schemeClr val="bg2">
                <a:lumMod val="75000"/>
              </a:schemeClr>
            </a:solidFill>
          </a:ln>
        </p:spPr>
      </p:pic>
    </p:spTree>
    <p:extLst>
      <p:ext uri="{BB962C8B-B14F-4D97-AF65-F5344CB8AC3E}">
        <p14:creationId xmlns:p14="http://schemas.microsoft.com/office/powerpoint/2010/main" val="244722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565F-C990-D65C-194F-169AB5FCC81E}"/>
              </a:ext>
            </a:extLst>
          </p:cNvPr>
          <p:cNvSpPr>
            <a:spLocks noGrp="1"/>
          </p:cNvSpPr>
          <p:nvPr>
            <p:ph type="title"/>
          </p:nvPr>
        </p:nvSpPr>
        <p:spPr/>
        <p:txBody>
          <a:bodyPr>
            <a:normAutofit/>
          </a:bodyPr>
          <a:lstStyle/>
          <a:p>
            <a:r>
              <a:rPr lang="en-US" dirty="0"/>
              <a:t>Cost Allocation: Horizontal and Vertical Allocation </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31</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5" name="Picture 4">
            <a:extLst>
              <a:ext uri="{FF2B5EF4-FFF2-40B4-BE49-F238E27FC236}">
                <a16:creationId xmlns:a16="http://schemas.microsoft.com/office/drawing/2014/main" id="{68D12A66-8E39-06A0-9DA6-7B9DA015D5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8309" y="1659851"/>
            <a:ext cx="10052206" cy="4209765"/>
          </a:xfrm>
          <a:prstGeom prst="rect">
            <a:avLst/>
          </a:prstGeom>
          <a:noFill/>
          <a:ln>
            <a:solidFill>
              <a:schemeClr val="bg2">
                <a:lumMod val="75000"/>
              </a:schemeClr>
            </a:solidFill>
          </a:ln>
        </p:spPr>
      </p:pic>
    </p:spTree>
    <p:extLst>
      <p:ext uri="{BB962C8B-B14F-4D97-AF65-F5344CB8AC3E}">
        <p14:creationId xmlns:p14="http://schemas.microsoft.com/office/powerpoint/2010/main" val="366599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62C6-B371-FB66-46C4-3AFAA78EBFCA}"/>
              </a:ext>
            </a:extLst>
          </p:cNvPr>
          <p:cNvSpPr>
            <a:spLocks noGrp="1"/>
          </p:cNvSpPr>
          <p:nvPr>
            <p:ph type="title"/>
          </p:nvPr>
        </p:nvSpPr>
        <p:spPr/>
        <p:txBody>
          <a:bodyPr>
            <a:normAutofit/>
          </a:bodyPr>
          <a:lstStyle/>
          <a:p>
            <a:r>
              <a:rPr lang="en-US" dirty="0"/>
              <a:t>Outline - Costing the CM Scaling Model</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32</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Graphic 3" descr="Badge 1 with solid fill">
            <a:extLst>
              <a:ext uri="{FF2B5EF4-FFF2-40B4-BE49-F238E27FC236}">
                <a16:creationId xmlns:a16="http://schemas.microsoft.com/office/drawing/2014/main" id="{756FA5FD-FC3E-9ED0-967A-1DC33E76A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666" y="1995681"/>
            <a:ext cx="914162" cy="914162"/>
          </a:xfrm>
          <a:prstGeom prst="rect">
            <a:avLst/>
          </a:prstGeom>
        </p:spPr>
      </p:pic>
      <p:pic>
        <p:nvPicPr>
          <p:cNvPr id="5" name="Graphic 4" descr="Badge with solid fill">
            <a:extLst>
              <a:ext uri="{FF2B5EF4-FFF2-40B4-BE49-F238E27FC236}">
                <a16:creationId xmlns:a16="http://schemas.microsoft.com/office/drawing/2014/main" id="{66C4A5E0-653B-1AE0-DCEA-38560AD0DF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4666" y="2970212"/>
            <a:ext cx="914162" cy="914162"/>
          </a:xfrm>
          <a:prstGeom prst="rect">
            <a:avLst/>
          </a:prstGeom>
        </p:spPr>
      </p:pic>
      <p:pic>
        <p:nvPicPr>
          <p:cNvPr id="6" name="Graphic 5" descr="Badge 3 with solid fill">
            <a:extLst>
              <a:ext uri="{FF2B5EF4-FFF2-40B4-BE49-F238E27FC236}">
                <a16:creationId xmlns:a16="http://schemas.microsoft.com/office/drawing/2014/main" id="{F7EACA76-064C-BCD9-6778-3E741B6311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4666" y="3948157"/>
            <a:ext cx="914162" cy="914162"/>
          </a:xfrm>
          <a:prstGeom prst="rect">
            <a:avLst/>
          </a:prstGeom>
        </p:spPr>
      </p:pic>
      <p:sp>
        <p:nvSpPr>
          <p:cNvPr id="11" name="TextBox 10">
            <a:extLst>
              <a:ext uri="{FF2B5EF4-FFF2-40B4-BE49-F238E27FC236}">
                <a16:creationId xmlns:a16="http://schemas.microsoft.com/office/drawing/2014/main" id="{65D49542-7AD5-33B5-3D21-DEA49C8248F1}"/>
              </a:ext>
            </a:extLst>
          </p:cNvPr>
          <p:cNvSpPr txBox="1"/>
          <p:nvPr/>
        </p:nvSpPr>
        <p:spPr>
          <a:xfrm>
            <a:off x="2378869" y="2223948"/>
            <a:ext cx="8004817" cy="461545"/>
          </a:xfrm>
          <a:prstGeom prst="rect">
            <a:avLst/>
          </a:prstGeom>
          <a:noFill/>
        </p:spPr>
        <p:txBody>
          <a:bodyPr wrap="square" rtlCol="0">
            <a:spAutoFit/>
          </a:bodyPr>
          <a:lstStyle>
            <a:defPPr>
              <a:defRPr lang="en-KE"/>
            </a:defPPr>
            <a:lvl1pPr>
              <a:defRPr sz="2400"/>
            </a:lvl1pPr>
          </a:lstStyle>
          <a:p>
            <a:r>
              <a:rPr lang="en-US" sz="2399" dirty="0">
                <a:solidFill>
                  <a:schemeClr val="tx1">
                    <a:lumMod val="65000"/>
                    <a:lumOff val="35000"/>
                  </a:schemeClr>
                </a:solidFill>
              </a:rPr>
              <a:t>Methodology for Costing the Case Management Scaling Model</a:t>
            </a:r>
          </a:p>
        </p:txBody>
      </p:sp>
      <p:sp>
        <p:nvSpPr>
          <p:cNvPr id="12" name="TextBox 11">
            <a:extLst>
              <a:ext uri="{FF2B5EF4-FFF2-40B4-BE49-F238E27FC236}">
                <a16:creationId xmlns:a16="http://schemas.microsoft.com/office/drawing/2014/main" id="{815DC409-BE31-5137-0791-E028410F6696}"/>
              </a:ext>
            </a:extLst>
          </p:cNvPr>
          <p:cNvSpPr txBox="1"/>
          <p:nvPr/>
        </p:nvSpPr>
        <p:spPr>
          <a:xfrm>
            <a:off x="2378869" y="3201327"/>
            <a:ext cx="7084755" cy="461545"/>
          </a:xfrm>
          <a:prstGeom prst="rect">
            <a:avLst/>
          </a:prstGeom>
          <a:noFill/>
        </p:spPr>
        <p:txBody>
          <a:bodyPr wrap="square" rtlCol="0">
            <a:spAutoFit/>
          </a:bodyPr>
          <a:lstStyle>
            <a:defPPr>
              <a:defRPr lang="en-KE"/>
            </a:defPPr>
            <a:lvl1pPr>
              <a:defRPr sz="2400">
                <a:solidFill>
                  <a:schemeClr val="tx1">
                    <a:lumMod val="65000"/>
                    <a:lumOff val="35000"/>
                  </a:schemeClr>
                </a:solidFill>
              </a:defRPr>
            </a:lvl1pPr>
          </a:lstStyle>
          <a:p>
            <a:r>
              <a:rPr lang="en-US" sz="2399" dirty="0"/>
              <a:t>Structure of the CM Costing Tool</a:t>
            </a:r>
          </a:p>
        </p:txBody>
      </p:sp>
      <p:sp>
        <p:nvSpPr>
          <p:cNvPr id="13" name="TextBox 12">
            <a:extLst>
              <a:ext uri="{FF2B5EF4-FFF2-40B4-BE49-F238E27FC236}">
                <a16:creationId xmlns:a16="http://schemas.microsoft.com/office/drawing/2014/main" id="{47859B3E-B0DC-D949-98B3-2D9D1568C415}"/>
              </a:ext>
            </a:extLst>
          </p:cNvPr>
          <p:cNvSpPr txBox="1"/>
          <p:nvPr/>
        </p:nvSpPr>
        <p:spPr>
          <a:xfrm>
            <a:off x="2378869" y="4178705"/>
            <a:ext cx="7084755" cy="461545"/>
          </a:xfrm>
          <a:prstGeom prst="rect">
            <a:avLst/>
          </a:prstGeom>
          <a:solidFill>
            <a:srgbClr val="00468B"/>
          </a:solidFill>
        </p:spPr>
        <p:txBody>
          <a:bodyPr wrap="square" rtlCol="0">
            <a:spAutoFit/>
          </a:bodyPr>
          <a:lstStyle>
            <a:defPPr>
              <a:defRPr lang="en-KE"/>
            </a:defPPr>
            <a:lvl1pPr>
              <a:defRPr sz="2400">
                <a:solidFill>
                  <a:schemeClr val="bg1"/>
                </a:solidFill>
              </a:defRPr>
            </a:lvl1pPr>
          </a:lstStyle>
          <a:p>
            <a:r>
              <a:rPr lang="en-US" sz="2399" dirty="0"/>
              <a:t>Costing Results</a:t>
            </a:r>
          </a:p>
        </p:txBody>
      </p:sp>
    </p:spTree>
    <p:extLst>
      <p:ext uri="{BB962C8B-B14F-4D97-AF65-F5344CB8AC3E}">
        <p14:creationId xmlns:p14="http://schemas.microsoft.com/office/powerpoint/2010/main" val="3379358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CC37-F4FF-19EC-E166-AF402BE2CCF4}"/>
              </a:ext>
            </a:extLst>
          </p:cNvPr>
          <p:cNvSpPr>
            <a:spLocks noGrp="1"/>
          </p:cNvSpPr>
          <p:nvPr>
            <p:ph type="title"/>
          </p:nvPr>
        </p:nvSpPr>
        <p:spPr/>
        <p:txBody>
          <a:bodyPr>
            <a:normAutofit/>
          </a:bodyPr>
          <a:lstStyle/>
          <a:p>
            <a:r>
              <a:rPr lang="en-US" dirty="0"/>
              <a:t>Costing Summary</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33</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5" name="Picture 4">
            <a:extLst>
              <a:ext uri="{FF2B5EF4-FFF2-40B4-BE49-F238E27FC236}">
                <a16:creationId xmlns:a16="http://schemas.microsoft.com/office/drawing/2014/main" id="{0DB9C292-51AE-5081-47D6-7D220A8F9EB5}"/>
              </a:ext>
            </a:extLst>
          </p:cNvPr>
          <p:cNvPicPr>
            <a:picLocks noChangeAspect="1"/>
          </p:cNvPicPr>
          <p:nvPr/>
        </p:nvPicPr>
        <p:blipFill>
          <a:blip r:embed="rId3"/>
          <a:stretch>
            <a:fillRect/>
          </a:stretch>
        </p:blipFill>
        <p:spPr>
          <a:xfrm>
            <a:off x="1449931" y="1631183"/>
            <a:ext cx="9288962" cy="4352208"/>
          </a:xfrm>
          <a:prstGeom prst="rect">
            <a:avLst/>
          </a:prstGeom>
          <a:ln>
            <a:solidFill>
              <a:schemeClr val="accent1"/>
            </a:solidFill>
          </a:ln>
        </p:spPr>
      </p:pic>
    </p:spTree>
    <p:extLst>
      <p:ext uri="{BB962C8B-B14F-4D97-AF65-F5344CB8AC3E}">
        <p14:creationId xmlns:p14="http://schemas.microsoft.com/office/powerpoint/2010/main" val="3248421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2"/>
          </p:nvPr>
        </p:nvSpPr>
        <p:spPr/>
        <p:txBody>
          <a:bodyPr/>
          <a:lstStyle/>
          <a:p>
            <a:fld id="{ED2704D6-E0C1-4D7E-87F6-E491CB33AB4E}" type="slidenum">
              <a:rPr lang="en-KE" smtClean="0"/>
              <a:t>34</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30" name="object 2">
            <a:extLst>
              <a:ext uri="{FF2B5EF4-FFF2-40B4-BE49-F238E27FC236}">
                <a16:creationId xmlns:a16="http://schemas.microsoft.com/office/drawing/2014/main" id="{66D78B8D-4236-07C3-4F4E-42720B8DEA53}"/>
              </a:ext>
            </a:extLst>
          </p:cNvPr>
          <p:cNvSpPr txBox="1"/>
          <p:nvPr/>
        </p:nvSpPr>
        <p:spPr>
          <a:xfrm>
            <a:off x="554591" y="6075424"/>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4" name="Cloud Callout 7">
            <a:extLst>
              <a:ext uri="{FF2B5EF4-FFF2-40B4-BE49-F238E27FC236}">
                <a16:creationId xmlns:a16="http://schemas.microsoft.com/office/drawing/2014/main" id="{DFD53245-144D-2FC2-F9C2-4F32DBE2B6B4}"/>
              </a:ext>
            </a:extLst>
          </p:cNvPr>
          <p:cNvSpPr/>
          <p:nvPr/>
        </p:nvSpPr>
        <p:spPr>
          <a:xfrm>
            <a:off x="2997661" y="1434171"/>
            <a:ext cx="6243323" cy="3594613"/>
          </a:xfrm>
          <a:prstGeom prst="cloudCallout">
            <a:avLst>
              <a:gd name="adj1" fmla="val -29317"/>
              <a:gd name="adj2" fmla="val 707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799" dirty="0">
                <a:solidFill>
                  <a:prstClr val="white"/>
                </a:solidFill>
                <a:cs typeface="Arial" panose="020B0604020202020204" pitchFamily="34" charset="0"/>
              </a:rPr>
              <a:t>Any Questions?</a:t>
            </a:r>
          </a:p>
        </p:txBody>
      </p:sp>
    </p:spTree>
    <p:extLst>
      <p:ext uri="{BB962C8B-B14F-4D97-AF65-F5344CB8AC3E}">
        <p14:creationId xmlns:p14="http://schemas.microsoft.com/office/powerpoint/2010/main" val="411466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769BC8B-046E-E216-3DA2-D46698BD4FFF}"/>
              </a:ext>
            </a:extLst>
          </p:cNvPr>
          <p:cNvSpPr/>
          <p:nvPr/>
        </p:nvSpPr>
        <p:spPr>
          <a:xfrm>
            <a:off x="0" y="1786"/>
            <a:ext cx="3430882" cy="68562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E" sz="1799" dirty="0"/>
          </a:p>
        </p:txBody>
      </p:sp>
      <p:sp>
        <p:nvSpPr>
          <p:cNvPr id="20" name="object 20"/>
          <p:cNvSpPr txBox="1"/>
          <p:nvPr/>
        </p:nvSpPr>
        <p:spPr>
          <a:xfrm>
            <a:off x="4666927" y="1232767"/>
            <a:ext cx="1519938" cy="601456"/>
          </a:xfrm>
          <a:prstGeom prst="rect">
            <a:avLst/>
          </a:prstGeom>
        </p:spPr>
        <p:txBody>
          <a:bodyPr wrap="square" lIns="0" tIns="0" rIns="0" bIns="0" rtlCol="0">
            <a:noAutofit/>
          </a:bodyPr>
          <a:lstStyle/>
          <a:p>
            <a:pPr marL="12696">
              <a:lnSpc>
                <a:spcPts val="1535"/>
              </a:lnSpc>
              <a:spcBef>
                <a:spcPts val="76"/>
              </a:spcBef>
            </a:pPr>
            <a:r>
              <a:rPr lang="en-US" sz="1999" b="1" spc="-109" dirty="0">
                <a:cs typeface="Arial"/>
              </a:rPr>
              <a:t>Global Evidence on Care</a:t>
            </a:r>
            <a:endParaRPr sz="1999" dirty="0">
              <a:cs typeface="Arial"/>
            </a:endParaRPr>
          </a:p>
        </p:txBody>
      </p:sp>
      <p:sp>
        <p:nvSpPr>
          <p:cNvPr id="19" name="object 19"/>
          <p:cNvSpPr txBox="1"/>
          <p:nvPr/>
        </p:nvSpPr>
        <p:spPr>
          <a:xfrm>
            <a:off x="6375516" y="1236440"/>
            <a:ext cx="5095038" cy="412688"/>
          </a:xfrm>
          <a:prstGeom prst="rect">
            <a:avLst/>
          </a:prstGeom>
        </p:spPr>
        <p:txBody>
          <a:bodyPr wrap="square" lIns="0" tIns="0" rIns="0" bIns="0" rtlCol="0">
            <a:noAutofit/>
          </a:bodyPr>
          <a:lstStyle/>
          <a:p>
            <a:pPr marL="12696">
              <a:lnSpc>
                <a:spcPts val="1535"/>
              </a:lnSpc>
              <a:spcBef>
                <a:spcPts val="76"/>
              </a:spcBef>
            </a:pPr>
            <a:r>
              <a:rPr lang="en-US" sz="1799" dirty="0">
                <a:cs typeface="Arial"/>
              </a:rPr>
              <a:t>Meta-analysis of 300+ studies: Suboptimal residential care harms children's well-being.</a:t>
            </a:r>
          </a:p>
        </p:txBody>
      </p:sp>
      <p:sp>
        <p:nvSpPr>
          <p:cNvPr id="18" name="object 18"/>
          <p:cNvSpPr txBox="1"/>
          <p:nvPr/>
        </p:nvSpPr>
        <p:spPr>
          <a:xfrm>
            <a:off x="541894" y="1649128"/>
            <a:ext cx="2131249" cy="2378430"/>
          </a:xfrm>
          <a:prstGeom prst="rect">
            <a:avLst/>
          </a:prstGeom>
        </p:spPr>
        <p:txBody>
          <a:bodyPr wrap="square" lIns="0" tIns="0" rIns="0" bIns="0" rtlCol="0" anchor="ctr">
            <a:noAutofit/>
          </a:bodyPr>
          <a:lstStyle/>
          <a:p>
            <a:pPr marL="12696" marR="47534">
              <a:lnSpc>
                <a:spcPts val="2659"/>
              </a:lnSpc>
              <a:spcBef>
                <a:spcPts val="133"/>
              </a:spcBef>
            </a:pPr>
            <a:r>
              <a:rPr lang="en-US" sz="3199" b="1" dirty="0">
                <a:solidFill>
                  <a:srgbClr val="FFFFFF"/>
                </a:solidFill>
                <a:latin typeface="+mj-lt"/>
                <a:cs typeface="Georgia"/>
              </a:rPr>
              <a:t>Advocacy Messages</a:t>
            </a:r>
            <a:endParaRPr sz="3199" dirty="0">
              <a:latin typeface="+mj-lt"/>
              <a:cs typeface="Georgia"/>
            </a:endParaRPr>
          </a:p>
        </p:txBody>
      </p:sp>
      <p:sp>
        <p:nvSpPr>
          <p:cNvPr id="7" name="object 7"/>
          <p:cNvSpPr txBox="1"/>
          <p:nvPr/>
        </p:nvSpPr>
        <p:spPr>
          <a:xfrm>
            <a:off x="541285" y="6040723"/>
            <a:ext cx="1918012" cy="371250"/>
          </a:xfrm>
          <a:prstGeom prst="rect">
            <a:avLst/>
          </a:prstGeom>
        </p:spPr>
        <p:txBody>
          <a:bodyPr wrap="square" lIns="0" tIns="0" rIns="0" bIns="0" rtlCol="0">
            <a:noAutofit/>
          </a:bodyPr>
          <a:lstStyle/>
          <a:p>
            <a:pPr marL="12696" marR="15311">
              <a:lnSpc>
                <a:spcPct val="95825"/>
              </a:lnSpc>
            </a:pPr>
            <a:endParaRPr sz="800" dirty="0">
              <a:latin typeface="Arial"/>
              <a:cs typeface="Arial"/>
            </a:endParaRPr>
          </a:p>
        </p:txBody>
      </p:sp>
      <p:sp>
        <p:nvSpPr>
          <p:cNvPr id="6" name="object 6"/>
          <p:cNvSpPr txBox="1"/>
          <p:nvPr/>
        </p:nvSpPr>
        <p:spPr>
          <a:xfrm>
            <a:off x="541895" y="6506032"/>
            <a:ext cx="2136563" cy="249363"/>
          </a:xfrm>
          <a:prstGeom prst="rect">
            <a:avLst/>
          </a:prstGeom>
        </p:spPr>
        <p:txBody>
          <a:bodyPr wrap="square" lIns="0" tIns="0" rIns="0" bIns="0" rtlCol="0">
            <a:noAutofit/>
          </a:bodyPr>
          <a:lstStyle/>
          <a:p>
            <a:pPr marL="12696">
              <a:lnSpc>
                <a:spcPct val="100041"/>
              </a:lnSpc>
            </a:pPr>
            <a:r>
              <a:rPr sz="800" b="1" spc="4" dirty="0">
                <a:solidFill>
                  <a:srgbClr val="FFFFFF"/>
                </a:solidFill>
                <a:latin typeface="Arial"/>
                <a:cs typeface="Arial"/>
              </a:rPr>
              <a:t>S</a:t>
            </a:r>
            <a:r>
              <a:rPr sz="800" b="1" spc="-4" dirty="0">
                <a:solidFill>
                  <a:srgbClr val="FFFFFF"/>
                </a:solidFill>
                <a:latin typeface="Arial"/>
                <a:cs typeface="Arial"/>
              </a:rPr>
              <a:t>our</a:t>
            </a:r>
            <a:r>
              <a:rPr sz="800" b="1" spc="4" dirty="0">
                <a:solidFill>
                  <a:srgbClr val="FFFFFF"/>
                </a:solidFill>
                <a:latin typeface="Arial"/>
                <a:cs typeface="Arial"/>
              </a:rPr>
              <a:t>c</a:t>
            </a:r>
            <a:r>
              <a:rPr sz="800" b="1" spc="-4" dirty="0">
                <a:solidFill>
                  <a:srgbClr val="FFFFFF"/>
                </a:solidFill>
                <a:latin typeface="Arial"/>
                <a:cs typeface="Arial"/>
              </a:rPr>
              <a:t>e</a:t>
            </a:r>
            <a:r>
              <a:rPr sz="800" dirty="0">
                <a:solidFill>
                  <a:srgbClr val="FFFFFF"/>
                </a:solidFill>
                <a:latin typeface="Arial"/>
                <a:cs typeface="Arial"/>
              </a:rPr>
              <a:t>:</a:t>
            </a:r>
            <a:r>
              <a:rPr lang="en-US" sz="800" dirty="0">
                <a:solidFill>
                  <a:srgbClr val="FFFFFF"/>
                </a:solidFill>
                <a:latin typeface="Arial"/>
                <a:cs typeface="Arial"/>
              </a:rPr>
              <a:t> </a:t>
            </a:r>
            <a:r>
              <a:rPr lang="en-US" sz="800" dirty="0" err="1">
                <a:solidFill>
                  <a:srgbClr val="FFFFFF"/>
                </a:solidFill>
                <a:latin typeface="Arial"/>
                <a:cs typeface="Arial"/>
              </a:rPr>
              <a:t>IJzendoorn</a:t>
            </a:r>
            <a:r>
              <a:rPr lang="en-US" sz="800" dirty="0">
                <a:solidFill>
                  <a:srgbClr val="FFFFFF"/>
                </a:solidFill>
                <a:latin typeface="Arial"/>
                <a:cs typeface="Arial"/>
              </a:rPr>
              <a:t> et al. (2020), CDC (2021)</a:t>
            </a:r>
            <a:endParaRPr sz="800" dirty="0">
              <a:latin typeface="Arial"/>
              <a:cs typeface="Arial"/>
            </a:endParaRPr>
          </a:p>
        </p:txBody>
      </p:sp>
      <p:sp>
        <p:nvSpPr>
          <p:cNvPr id="2" name="object 2"/>
          <p:cNvSpPr txBox="1"/>
          <p:nvPr/>
        </p:nvSpPr>
        <p:spPr>
          <a:xfrm>
            <a:off x="554591" y="6313689"/>
            <a:ext cx="2513945" cy="152359"/>
          </a:xfrm>
          <a:prstGeom prst="rect">
            <a:avLst/>
          </a:prstGeom>
        </p:spPr>
        <p:txBody>
          <a:bodyPr wrap="square" lIns="0" tIns="0" rIns="0" bIns="0" rtlCol="0">
            <a:noAutofit/>
          </a:bodyPr>
          <a:lstStyle/>
          <a:p>
            <a:pPr marL="25392">
              <a:lnSpc>
                <a:spcPts val="1000"/>
              </a:lnSpc>
            </a:pPr>
            <a:endParaRPr sz="1000"/>
          </a:p>
        </p:txBody>
      </p:sp>
      <p:sp>
        <p:nvSpPr>
          <p:cNvPr id="41" name="object 19">
            <a:extLst>
              <a:ext uri="{FF2B5EF4-FFF2-40B4-BE49-F238E27FC236}">
                <a16:creationId xmlns:a16="http://schemas.microsoft.com/office/drawing/2014/main" id="{900810B6-FF90-86DE-1B4F-5F6AD717D439}"/>
              </a:ext>
            </a:extLst>
          </p:cNvPr>
          <p:cNvSpPr txBox="1"/>
          <p:nvPr/>
        </p:nvSpPr>
        <p:spPr>
          <a:xfrm>
            <a:off x="6375516" y="1875659"/>
            <a:ext cx="5095038" cy="412688"/>
          </a:xfrm>
          <a:prstGeom prst="rect">
            <a:avLst/>
          </a:prstGeom>
        </p:spPr>
        <p:txBody>
          <a:bodyPr wrap="square" lIns="0" tIns="0" rIns="0" bIns="0" rtlCol="0">
            <a:noAutofit/>
          </a:bodyPr>
          <a:lstStyle/>
          <a:p>
            <a:pPr marL="12696">
              <a:lnSpc>
                <a:spcPts val="1535"/>
              </a:lnSpc>
              <a:spcBef>
                <a:spcPts val="76"/>
              </a:spcBef>
            </a:pPr>
            <a:r>
              <a:rPr lang="en-US" sz="1799" dirty="0"/>
              <a:t>Family-based care promotes better development and public health outcomes.</a:t>
            </a:r>
            <a:endParaRPr lang="en-US" sz="1799" dirty="0">
              <a:cs typeface="Arial"/>
            </a:endParaRPr>
          </a:p>
        </p:txBody>
      </p:sp>
      <p:pic>
        <p:nvPicPr>
          <p:cNvPr id="43" name="Graphic 42" descr="Globe outline">
            <a:extLst>
              <a:ext uri="{FF2B5EF4-FFF2-40B4-BE49-F238E27FC236}">
                <a16:creationId xmlns:a16="http://schemas.microsoft.com/office/drawing/2014/main" id="{DC72F78D-AE09-8886-1AF7-B5FC27BD51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7955" y="1076413"/>
            <a:ext cx="914162" cy="914162"/>
          </a:xfrm>
          <a:prstGeom prst="rect">
            <a:avLst/>
          </a:prstGeom>
        </p:spPr>
      </p:pic>
      <p:sp>
        <p:nvSpPr>
          <p:cNvPr id="44" name="object 19">
            <a:extLst>
              <a:ext uri="{FF2B5EF4-FFF2-40B4-BE49-F238E27FC236}">
                <a16:creationId xmlns:a16="http://schemas.microsoft.com/office/drawing/2014/main" id="{DED496CB-8595-3E98-F15A-D9C26F361A82}"/>
              </a:ext>
            </a:extLst>
          </p:cNvPr>
          <p:cNvSpPr txBox="1"/>
          <p:nvPr/>
        </p:nvSpPr>
        <p:spPr>
          <a:xfrm>
            <a:off x="6375515" y="2514878"/>
            <a:ext cx="5095038" cy="722523"/>
          </a:xfrm>
          <a:prstGeom prst="rect">
            <a:avLst/>
          </a:prstGeom>
        </p:spPr>
        <p:txBody>
          <a:bodyPr wrap="square" lIns="0" tIns="0" rIns="0" bIns="0" rtlCol="0">
            <a:noAutofit/>
          </a:bodyPr>
          <a:lstStyle/>
          <a:p>
            <a:pPr marL="12696">
              <a:lnSpc>
                <a:spcPts val="1535"/>
              </a:lnSpc>
              <a:spcBef>
                <a:spcPts val="76"/>
              </a:spcBef>
            </a:pPr>
            <a:r>
              <a:rPr lang="en-US" sz="1799" dirty="0"/>
              <a:t>Residential care is NOT cost-effective, costing 6-10 times more than family-based alternatives without corresponding benefits.</a:t>
            </a:r>
            <a:endParaRPr lang="en-US" sz="1799" dirty="0">
              <a:cs typeface="Arial"/>
            </a:endParaRPr>
          </a:p>
        </p:txBody>
      </p:sp>
      <p:sp>
        <p:nvSpPr>
          <p:cNvPr id="45" name="object 20">
            <a:extLst>
              <a:ext uri="{FF2B5EF4-FFF2-40B4-BE49-F238E27FC236}">
                <a16:creationId xmlns:a16="http://schemas.microsoft.com/office/drawing/2014/main" id="{BAE2EE23-7A2A-FA5D-4077-16EE8190B078}"/>
              </a:ext>
            </a:extLst>
          </p:cNvPr>
          <p:cNvSpPr txBox="1"/>
          <p:nvPr/>
        </p:nvSpPr>
        <p:spPr>
          <a:xfrm>
            <a:off x="4666927" y="3738216"/>
            <a:ext cx="1519938" cy="601456"/>
          </a:xfrm>
          <a:prstGeom prst="rect">
            <a:avLst/>
          </a:prstGeom>
        </p:spPr>
        <p:txBody>
          <a:bodyPr wrap="square" lIns="0" tIns="0" rIns="0" bIns="0" rtlCol="0">
            <a:noAutofit/>
          </a:bodyPr>
          <a:lstStyle/>
          <a:p>
            <a:pPr marL="12696">
              <a:lnSpc>
                <a:spcPts val="1535"/>
              </a:lnSpc>
              <a:spcBef>
                <a:spcPts val="76"/>
              </a:spcBef>
            </a:pPr>
            <a:r>
              <a:rPr lang="en-US" sz="1999" b="1" spc="-109" dirty="0">
                <a:cs typeface="Arial"/>
              </a:rPr>
              <a:t>CTWWC Initiatives in Kenya</a:t>
            </a:r>
            <a:endParaRPr sz="1999" dirty="0">
              <a:cs typeface="Arial"/>
            </a:endParaRPr>
          </a:p>
        </p:txBody>
      </p:sp>
      <p:sp>
        <p:nvSpPr>
          <p:cNvPr id="46" name="object 19">
            <a:extLst>
              <a:ext uri="{FF2B5EF4-FFF2-40B4-BE49-F238E27FC236}">
                <a16:creationId xmlns:a16="http://schemas.microsoft.com/office/drawing/2014/main" id="{1E34F069-EBDA-5B65-5A4F-C7002E0E720C}"/>
              </a:ext>
            </a:extLst>
          </p:cNvPr>
          <p:cNvSpPr txBox="1"/>
          <p:nvPr/>
        </p:nvSpPr>
        <p:spPr>
          <a:xfrm>
            <a:off x="6375516" y="3741889"/>
            <a:ext cx="5095038" cy="722523"/>
          </a:xfrm>
          <a:prstGeom prst="rect">
            <a:avLst/>
          </a:prstGeom>
        </p:spPr>
        <p:txBody>
          <a:bodyPr wrap="square" lIns="0" tIns="0" rIns="0" bIns="0" rtlCol="0">
            <a:noAutofit/>
          </a:bodyPr>
          <a:lstStyle/>
          <a:p>
            <a:pPr marL="12696">
              <a:lnSpc>
                <a:spcPts val="1535"/>
              </a:lnSpc>
              <a:spcBef>
                <a:spcPts val="76"/>
              </a:spcBef>
            </a:pPr>
            <a:r>
              <a:rPr lang="en-US" sz="1799" dirty="0">
                <a:cs typeface="Arial"/>
              </a:rPr>
              <a:t>Significant number of children in residential care.</a:t>
            </a:r>
          </a:p>
        </p:txBody>
      </p:sp>
      <p:sp>
        <p:nvSpPr>
          <p:cNvPr id="47" name="object 19">
            <a:extLst>
              <a:ext uri="{FF2B5EF4-FFF2-40B4-BE49-F238E27FC236}">
                <a16:creationId xmlns:a16="http://schemas.microsoft.com/office/drawing/2014/main" id="{2C31C004-4C6E-2A9B-DA3E-56ADEE95CF11}"/>
              </a:ext>
            </a:extLst>
          </p:cNvPr>
          <p:cNvSpPr txBox="1"/>
          <p:nvPr/>
        </p:nvSpPr>
        <p:spPr>
          <a:xfrm>
            <a:off x="6375515" y="4185761"/>
            <a:ext cx="5095038" cy="722523"/>
          </a:xfrm>
          <a:prstGeom prst="rect">
            <a:avLst/>
          </a:prstGeom>
        </p:spPr>
        <p:txBody>
          <a:bodyPr wrap="square" lIns="0" tIns="0" rIns="0" bIns="0" rtlCol="0">
            <a:noAutofit/>
          </a:bodyPr>
          <a:lstStyle/>
          <a:p>
            <a:pPr marL="12696">
              <a:lnSpc>
                <a:spcPts val="1535"/>
              </a:lnSpc>
              <a:spcBef>
                <a:spcPts val="76"/>
              </a:spcBef>
            </a:pPr>
            <a:r>
              <a:rPr lang="en-US" sz="1799" dirty="0"/>
              <a:t>CTWWC developed costing tools to estimate costs of scaling Kafaalah model and case management for reintegration, based on demonstration work.</a:t>
            </a:r>
            <a:endParaRPr lang="en-US" sz="1799" dirty="0">
              <a:cs typeface="Arial"/>
            </a:endParaRPr>
          </a:p>
        </p:txBody>
      </p:sp>
      <p:sp>
        <p:nvSpPr>
          <p:cNvPr id="50" name="object 19">
            <a:extLst>
              <a:ext uri="{FF2B5EF4-FFF2-40B4-BE49-F238E27FC236}">
                <a16:creationId xmlns:a16="http://schemas.microsoft.com/office/drawing/2014/main" id="{D5159155-1562-0CFC-9974-9B9C09FD3637}"/>
              </a:ext>
            </a:extLst>
          </p:cNvPr>
          <p:cNvSpPr txBox="1"/>
          <p:nvPr/>
        </p:nvSpPr>
        <p:spPr>
          <a:xfrm>
            <a:off x="6375514" y="4984263"/>
            <a:ext cx="5095038" cy="722523"/>
          </a:xfrm>
          <a:prstGeom prst="rect">
            <a:avLst/>
          </a:prstGeom>
        </p:spPr>
        <p:txBody>
          <a:bodyPr wrap="square" lIns="0" tIns="0" rIns="0" bIns="0" rtlCol="0">
            <a:noAutofit/>
          </a:bodyPr>
          <a:lstStyle/>
          <a:p>
            <a:pPr marL="12696">
              <a:lnSpc>
                <a:spcPts val="1535"/>
              </a:lnSpc>
              <a:spcBef>
                <a:spcPts val="76"/>
              </a:spcBef>
            </a:pPr>
            <a:r>
              <a:rPr lang="en-US" sz="1799" dirty="0"/>
              <a:t>Not only do tools provide evidence on the cost of these family and community-based care options, basis for cost-effectiveness and cost-benefit analyses to strengthen evidence base.</a:t>
            </a:r>
            <a:endParaRPr lang="en-US" sz="1799" dirty="0">
              <a:cs typeface="Arial"/>
            </a:endParaRPr>
          </a:p>
        </p:txBody>
      </p:sp>
      <p:pic>
        <p:nvPicPr>
          <p:cNvPr id="58" name="Graphic 57">
            <a:extLst>
              <a:ext uri="{FF2B5EF4-FFF2-40B4-BE49-F238E27FC236}">
                <a16:creationId xmlns:a16="http://schemas.microsoft.com/office/drawing/2014/main" id="{F0888E71-C8FB-0857-CBA9-8CEE30A394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19531" y="3862036"/>
            <a:ext cx="1063785" cy="1063785"/>
          </a:xfrm>
          <a:prstGeom prst="rect">
            <a:avLst/>
          </a:prstGeom>
        </p:spPr>
      </p:pic>
      <p:sp>
        <p:nvSpPr>
          <p:cNvPr id="3" name="Slide Number Placeholder 2">
            <a:extLst>
              <a:ext uri="{FF2B5EF4-FFF2-40B4-BE49-F238E27FC236}">
                <a16:creationId xmlns:a16="http://schemas.microsoft.com/office/drawing/2014/main" id="{EB268ECD-6ABF-3561-1968-607BBF844F7C}"/>
              </a:ext>
            </a:extLst>
          </p:cNvPr>
          <p:cNvSpPr>
            <a:spLocks noGrp="1"/>
          </p:cNvSpPr>
          <p:nvPr>
            <p:ph type="sldNum" sz="quarter" idx="11"/>
          </p:nvPr>
        </p:nvSpPr>
        <p:spPr/>
        <p:txBody>
          <a:bodyPr/>
          <a:lstStyle/>
          <a:p>
            <a:fld id="{ED2704D6-E0C1-4D7E-87F6-E491CB33AB4E}" type="slidenum">
              <a:rPr lang="en-KE" smtClean="0"/>
              <a:t>35</a:t>
            </a:fld>
            <a:endParaRPr lang="en-K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95FC45-A3A0-0DE9-3277-A3C3E17E38E4}"/>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E26CA129-F057-52E4-F114-48B54DAA0CE3}"/>
              </a:ext>
            </a:extLst>
          </p:cNvPr>
          <p:cNvSpPr>
            <a:spLocks noGrp="1"/>
          </p:cNvSpPr>
          <p:nvPr>
            <p:ph type="body" sz="quarter" idx="13"/>
          </p:nvPr>
        </p:nvSpPr>
        <p:spPr>
          <a:xfrm>
            <a:off x="239486" y="2198878"/>
            <a:ext cx="11538857" cy="1501854"/>
          </a:xfrm>
        </p:spPr>
        <p:txBody>
          <a:bodyPr/>
          <a:lstStyle/>
          <a:p>
            <a:r>
              <a:rPr lang="en-US" dirty="0"/>
              <a:t>Thank you</a:t>
            </a:r>
          </a:p>
        </p:txBody>
      </p:sp>
      <p:sp>
        <p:nvSpPr>
          <p:cNvPr id="5" name="TextBox 4">
            <a:extLst>
              <a:ext uri="{FF2B5EF4-FFF2-40B4-BE49-F238E27FC236}">
                <a16:creationId xmlns:a16="http://schemas.microsoft.com/office/drawing/2014/main" id="{418048A7-6CF6-56D5-73ED-791BF14B0E97}"/>
              </a:ext>
            </a:extLst>
          </p:cNvPr>
          <p:cNvSpPr txBox="1"/>
          <p:nvPr/>
        </p:nvSpPr>
        <p:spPr>
          <a:xfrm>
            <a:off x="1496533" y="4147351"/>
            <a:ext cx="9195759" cy="2246769"/>
          </a:xfrm>
          <a:prstGeom prst="rect">
            <a:avLst/>
          </a:prstGeom>
          <a:noFill/>
        </p:spPr>
        <p:txBody>
          <a:bodyPr wrap="square">
            <a:spAutoFit/>
          </a:bodyPr>
          <a:lstStyle/>
          <a:p>
            <a:pPr algn="ctr"/>
            <a:r>
              <a:rPr lang="en-US" sz="1000" dirty="0"/>
              <a:t>Need to know more? Contact Changing the Way We Care at info@ctwwc.org or visit www.changingthewaywecare.org. </a:t>
            </a:r>
          </a:p>
          <a:p>
            <a:pPr algn="ctr"/>
            <a:r>
              <a:rPr lang="en-US" sz="1000" dirty="0"/>
              <a:t> </a:t>
            </a:r>
          </a:p>
          <a:p>
            <a:pPr algn="ctr"/>
            <a:r>
              <a:rPr lang="en-US" sz="1000" dirty="0"/>
              <a:t>Changing The Way We Care℠ (CTWWC) is implemented by Catholic Relief Services and Maestral International, along with other global, national, and local partners working together to change the way we care for children around the world. Our principal global partners are the Better Care Network and Faith to Action. CTWWC is currently funded in part by Catholic Relief Services and the GHR Foundation. </a:t>
            </a:r>
          </a:p>
          <a:p>
            <a:pPr algn="ctr"/>
            <a:r>
              <a:rPr lang="en-US" sz="1000" dirty="0"/>
              <a:t> </a:t>
            </a:r>
          </a:p>
          <a:p>
            <a:pPr algn="ctr"/>
            <a:r>
              <a:rPr lang="en-US" sz="1000" dirty="0"/>
              <a:t>© 2025 [Catholic Relief Services or, in some cases, Maestral International]. All Rights Reserved. This material may not be reproduced, displayed, modified or distributed without the express prior written permission of the copyright holder.  For permission, write to info@ctwwc.org.  The photographs in this publication are used for illustrative purposes only; they do not imply any particular health, orphanhood, or residential care status on the part of any person who appears in the photographs.</a:t>
            </a:r>
          </a:p>
          <a:p>
            <a:pPr algn="ctr"/>
            <a:r>
              <a:rPr lang="en-US" sz="1000" dirty="0"/>
              <a:t> </a:t>
            </a:r>
          </a:p>
          <a:p>
            <a:pPr algn="ctr"/>
            <a:r>
              <a:rPr lang="en-US" sz="1000" dirty="0"/>
              <a:t>Catholic Relief Services | 228 W. Lexington Street, Baltimore, MD, 21201, USA | crs.org | crsespanol.org</a:t>
            </a:r>
          </a:p>
          <a:p>
            <a:pPr algn="ctr"/>
            <a:r>
              <a:rPr lang="en-US" sz="1000" dirty="0"/>
              <a:t> </a:t>
            </a:r>
          </a:p>
          <a:p>
            <a:pPr algn="ctr"/>
            <a:r>
              <a:rPr lang="en-US" sz="1000" dirty="0"/>
              <a:t>Maestral International | maestral.org</a:t>
            </a:r>
          </a:p>
          <a:p>
            <a:pPr algn="ctr"/>
            <a:r>
              <a:rPr lang="en-US" sz="1000" dirty="0"/>
              <a:t> </a:t>
            </a:r>
          </a:p>
        </p:txBody>
      </p:sp>
    </p:spTree>
    <p:extLst>
      <p:ext uri="{BB962C8B-B14F-4D97-AF65-F5344CB8AC3E}">
        <p14:creationId xmlns:p14="http://schemas.microsoft.com/office/powerpoint/2010/main" val="3793482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75B36-5EB1-0C84-8A5E-A47C0B635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FE471-4C3A-1E5D-F9D3-C5EB470F4DAB}"/>
              </a:ext>
            </a:extLst>
          </p:cNvPr>
          <p:cNvSpPr>
            <a:spLocks noGrp="1"/>
          </p:cNvSpPr>
          <p:nvPr>
            <p:ph type="title"/>
          </p:nvPr>
        </p:nvSpPr>
        <p:spPr/>
        <p:txBody>
          <a:bodyPr/>
          <a:lstStyle/>
          <a:p>
            <a:r>
              <a:rPr lang="en-US" dirty="0"/>
              <a:t>Methodology: </a:t>
            </a:r>
            <a:r>
              <a:rPr lang="en-US" i="1" dirty="0"/>
              <a:t>Scope of the Costing</a:t>
            </a:r>
          </a:p>
        </p:txBody>
      </p:sp>
      <p:sp>
        <p:nvSpPr>
          <p:cNvPr id="3" name="Freeform: Shape 2">
            <a:extLst>
              <a:ext uri="{FF2B5EF4-FFF2-40B4-BE49-F238E27FC236}">
                <a16:creationId xmlns:a16="http://schemas.microsoft.com/office/drawing/2014/main" id="{4E90DE47-BFA6-ED02-B208-0576EC774E48}"/>
              </a:ext>
            </a:extLst>
          </p:cNvPr>
          <p:cNvSpPr/>
          <p:nvPr/>
        </p:nvSpPr>
        <p:spPr>
          <a:xfrm>
            <a:off x="1222513" y="1790633"/>
            <a:ext cx="9462052" cy="772200"/>
          </a:xfrm>
          <a:custGeom>
            <a:avLst/>
            <a:gdLst>
              <a:gd name="connsiteX0" fmla="*/ 0 w 9462052"/>
              <a:gd name="connsiteY0" fmla="*/ 128703 h 772200"/>
              <a:gd name="connsiteX1" fmla="*/ 128703 w 9462052"/>
              <a:gd name="connsiteY1" fmla="*/ 0 h 772200"/>
              <a:gd name="connsiteX2" fmla="*/ 9333349 w 9462052"/>
              <a:gd name="connsiteY2" fmla="*/ 0 h 772200"/>
              <a:gd name="connsiteX3" fmla="*/ 9462052 w 9462052"/>
              <a:gd name="connsiteY3" fmla="*/ 128703 h 772200"/>
              <a:gd name="connsiteX4" fmla="*/ 9462052 w 9462052"/>
              <a:gd name="connsiteY4" fmla="*/ 643497 h 772200"/>
              <a:gd name="connsiteX5" fmla="*/ 9333349 w 9462052"/>
              <a:gd name="connsiteY5" fmla="*/ 772200 h 772200"/>
              <a:gd name="connsiteX6" fmla="*/ 128703 w 9462052"/>
              <a:gd name="connsiteY6" fmla="*/ 772200 h 772200"/>
              <a:gd name="connsiteX7" fmla="*/ 0 w 9462052"/>
              <a:gd name="connsiteY7" fmla="*/ 643497 h 772200"/>
              <a:gd name="connsiteX8" fmla="*/ 0 w 9462052"/>
              <a:gd name="connsiteY8" fmla="*/ 128703 h 7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2052" h="772200">
                <a:moveTo>
                  <a:pt x="0" y="128703"/>
                </a:moveTo>
                <a:cubicBezTo>
                  <a:pt x="0" y="57622"/>
                  <a:pt x="57622" y="0"/>
                  <a:pt x="128703" y="0"/>
                </a:cubicBezTo>
                <a:lnTo>
                  <a:pt x="9333349" y="0"/>
                </a:lnTo>
                <a:cubicBezTo>
                  <a:pt x="9404430" y="0"/>
                  <a:pt x="9462052" y="57622"/>
                  <a:pt x="9462052" y="128703"/>
                </a:cubicBezTo>
                <a:lnTo>
                  <a:pt x="9462052" y="643497"/>
                </a:lnTo>
                <a:cubicBezTo>
                  <a:pt x="9462052" y="714578"/>
                  <a:pt x="9404430" y="772200"/>
                  <a:pt x="9333349" y="772200"/>
                </a:cubicBezTo>
                <a:lnTo>
                  <a:pt x="128703" y="772200"/>
                </a:lnTo>
                <a:cubicBezTo>
                  <a:pt x="57622" y="772200"/>
                  <a:pt x="0" y="714578"/>
                  <a:pt x="0" y="643497"/>
                </a:cubicBezTo>
                <a:lnTo>
                  <a:pt x="0" y="128703"/>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426" tIns="163426" rIns="163426" bIns="163426" numCol="1" spcCol="1270" anchor="ctr" anchorCtr="0">
            <a:noAutofit/>
          </a:bodyPr>
          <a:lstStyle/>
          <a:p>
            <a:pPr marL="0" lvl="0" indent="0" algn="l" defTabSz="1466850">
              <a:lnSpc>
                <a:spcPct val="90000"/>
              </a:lnSpc>
              <a:spcBef>
                <a:spcPct val="0"/>
              </a:spcBef>
              <a:spcAft>
                <a:spcPct val="35000"/>
              </a:spcAft>
              <a:buNone/>
            </a:pPr>
            <a:r>
              <a:rPr lang="en-US" sz="3300" kern="1200" dirty="0"/>
              <a:t>Legislation, Policy and Coordination</a:t>
            </a:r>
            <a:endParaRPr lang="en-KE" sz="3300" kern="1200" dirty="0"/>
          </a:p>
        </p:txBody>
      </p:sp>
      <p:sp>
        <p:nvSpPr>
          <p:cNvPr id="4" name="Freeform: Shape 3">
            <a:extLst>
              <a:ext uri="{FF2B5EF4-FFF2-40B4-BE49-F238E27FC236}">
                <a16:creationId xmlns:a16="http://schemas.microsoft.com/office/drawing/2014/main" id="{BB63CE71-1574-4A67-F815-DCACB36B2251}"/>
              </a:ext>
            </a:extLst>
          </p:cNvPr>
          <p:cNvSpPr/>
          <p:nvPr/>
        </p:nvSpPr>
        <p:spPr>
          <a:xfrm>
            <a:off x="1222513" y="2657874"/>
            <a:ext cx="9462052" cy="772200"/>
          </a:xfrm>
          <a:custGeom>
            <a:avLst/>
            <a:gdLst>
              <a:gd name="connsiteX0" fmla="*/ 0 w 9462052"/>
              <a:gd name="connsiteY0" fmla="*/ 128703 h 772200"/>
              <a:gd name="connsiteX1" fmla="*/ 128703 w 9462052"/>
              <a:gd name="connsiteY1" fmla="*/ 0 h 772200"/>
              <a:gd name="connsiteX2" fmla="*/ 9333349 w 9462052"/>
              <a:gd name="connsiteY2" fmla="*/ 0 h 772200"/>
              <a:gd name="connsiteX3" fmla="*/ 9462052 w 9462052"/>
              <a:gd name="connsiteY3" fmla="*/ 128703 h 772200"/>
              <a:gd name="connsiteX4" fmla="*/ 9462052 w 9462052"/>
              <a:gd name="connsiteY4" fmla="*/ 643497 h 772200"/>
              <a:gd name="connsiteX5" fmla="*/ 9333349 w 9462052"/>
              <a:gd name="connsiteY5" fmla="*/ 772200 h 772200"/>
              <a:gd name="connsiteX6" fmla="*/ 128703 w 9462052"/>
              <a:gd name="connsiteY6" fmla="*/ 772200 h 772200"/>
              <a:gd name="connsiteX7" fmla="*/ 0 w 9462052"/>
              <a:gd name="connsiteY7" fmla="*/ 643497 h 772200"/>
              <a:gd name="connsiteX8" fmla="*/ 0 w 9462052"/>
              <a:gd name="connsiteY8" fmla="*/ 128703 h 7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2052" h="772200">
                <a:moveTo>
                  <a:pt x="0" y="128703"/>
                </a:moveTo>
                <a:cubicBezTo>
                  <a:pt x="0" y="57622"/>
                  <a:pt x="57622" y="0"/>
                  <a:pt x="128703" y="0"/>
                </a:cubicBezTo>
                <a:lnTo>
                  <a:pt x="9333349" y="0"/>
                </a:lnTo>
                <a:cubicBezTo>
                  <a:pt x="9404430" y="0"/>
                  <a:pt x="9462052" y="57622"/>
                  <a:pt x="9462052" y="128703"/>
                </a:cubicBezTo>
                <a:lnTo>
                  <a:pt x="9462052" y="643497"/>
                </a:lnTo>
                <a:cubicBezTo>
                  <a:pt x="9462052" y="714578"/>
                  <a:pt x="9404430" y="772200"/>
                  <a:pt x="9333349" y="772200"/>
                </a:cubicBezTo>
                <a:lnTo>
                  <a:pt x="128703" y="772200"/>
                </a:lnTo>
                <a:cubicBezTo>
                  <a:pt x="57622" y="772200"/>
                  <a:pt x="0" y="714578"/>
                  <a:pt x="0" y="643497"/>
                </a:cubicBezTo>
                <a:lnTo>
                  <a:pt x="0" y="128703"/>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426" tIns="163426" rIns="163426" bIns="163426" numCol="1" spcCol="1270" anchor="ctr" anchorCtr="0">
            <a:noAutofit/>
          </a:bodyPr>
          <a:lstStyle/>
          <a:p>
            <a:pPr marL="0" lvl="0" indent="0" algn="l" defTabSz="1466850">
              <a:lnSpc>
                <a:spcPct val="90000"/>
              </a:lnSpc>
              <a:spcBef>
                <a:spcPct val="0"/>
              </a:spcBef>
              <a:spcAft>
                <a:spcPct val="35000"/>
              </a:spcAft>
              <a:buNone/>
            </a:pPr>
            <a:r>
              <a:rPr lang="en-US" sz="3300" kern="1200"/>
              <a:t>Social Service Workforce</a:t>
            </a:r>
            <a:endParaRPr lang="en-KE" sz="3300" kern="1200"/>
          </a:p>
        </p:txBody>
      </p:sp>
      <p:sp>
        <p:nvSpPr>
          <p:cNvPr id="5" name="Freeform: Shape 4">
            <a:extLst>
              <a:ext uri="{FF2B5EF4-FFF2-40B4-BE49-F238E27FC236}">
                <a16:creationId xmlns:a16="http://schemas.microsoft.com/office/drawing/2014/main" id="{B5BD38E2-6ED3-E746-DCDA-2E80D91B8FA3}"/>
              </a:ext>
            </a:extLst>
          </p:cNvPr>
          <p:cNvSpPr/>
          <p:nvPr/>
        </p:nvSpPr>
        <p:spPr>
          <a:xfrm>
            <a:off x="1222513" y="3525114"/>
            <a:ext cx="9462052" cy="772200"/>
          </a:xfrm>
          <a:custGeom>
            <a:avLst/>
            <a:gdLst>
              <a:gd name="connsiteX0" fmla="*/ 0 w 9462052"/>
              <a:gd name="connsiteY0" fmla="*/ 128703 h 772200"/>
              <a:gd name="connsiteX1" fmla="*/ 128703 w 9462052"/>
              <a:gd name="connsiteY1" fmla="*/ 0 h 772200"/>
              <a:gd name="connsiteX2" fmla="*/ 9333349 w 9462052"/>
              <a:gd name="connsiteY2" fmla="*/ 0 h 772200"/>
              <a:gd name="connsiteX3" fmla="*/ 9462052 w 9462052"/>
              <a:gd name="connsiteY3" fmla="*/ 128703 h 772200"/>
              <a:gd name="connsiteX4" fmla="*/ 9462052 w 9462052"/>
              <a:gd name="connsiteY4" fmla="*/ 643497 h 772200"/>
              <a:gd name="connsiteX5" fmla="*/ 9333349 w 9462052"/>
              <a:gd name="connsiteY5" fmla="*/ 772200 h 772200"/>
              <a:gd name="connsiteX6" fmla="*/ 128703 w 9462052"/>
              <a:gd name="connsiteY6" fmla="*/ 772200 h 772200"/>
              <a:gd name="connsiteX7" fmla="*/ 0 w 9462052"/>
              <a:gd name="connsiteY7" fmla="*/ 643497 h 772200"/>
              <a:gd name="connsiteX8" fmla="*/ 0 w 9462052"/>
              <a:gd name="connsiteY8" fmla="*/ 128703 h 7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2052" h="772200">
                <a:moveTo>
                  <a:pt x="0" y="128703"/>
                </a:moveTo>
                <a:cubicBezTo>
                  <a:pt x="0" y="57622"/>
                  <a:pt x="57622" y="0"/>
                  <a:pt x="128703" y="0"/>
                </a:cubicBezTo>
                <a:lnTo>
                  <a:pt x="9333349" y="0"/>
                </a:lnTo>
                <a:cubicBezTo>
                  <a:pt x="9404430" y="0"/>
                  <a:pt x="9462052" y="57622"/>
                  <a:pt x="9462052" y="128703"/>
                </a:cubicBezTo>
                <a:lnTo>
                  <a:pt x="9462052" y="643497"/>
                </a:lnTo>
                <a:cubicBezTo>
                  <a:pt x="9462052" y="714578"/>
                  <a:pt x="9404430" y="772200"/>
                  <a:pt x="9333349" y="772200"/>
                </a:cubicBezTo>
                <a:lnTo>
                  <a:pt x="128703" y="772200"/>
                </a:lnTo>
                <a:cubicBezTo>
                  <a:pt x="57622" y="772200"/>
                  <a:pt x="0" y="714578"/>
                  <a:pt x="0" y="643497"/>
                </a:cubicBezTo>
                <a:lnTo>
                  <a:pt x="0" y="128703"/>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426" tIns="163426" rIns="163426" bIns="163426" numCol="1" spcCol="1270" anchor="ctr" anchorCtr="0">
            <a:noAutofit/>
          </a:bodyPr>
          <a:lstStyle/>
          <a:p>
            <a:pPr marL="0" lvl="0" indent="0" algn="l" defTabSz="1466850">
              <a:lnSpc>
                <a:spcPct val="90000"/>
              </a:lnSpc>
              <a:spcBef>
                <a:spcPct val="0"/>
              </a:spcBef>
              <a:spcAft>
                <a:spcPct val="35000"/>
              </a:spcAft>
              <a:buNone/>
            </a:pPr>
            <a:r>
              <a:rPr lang="en-US" sz="3300" kern="1200" dirty="0"/>
              <a:t>Social Norms and Practices</a:t>
            </a:r>
            <a:endParaRPr lang="en-KE" sz="3300" kern="1200" dirty="0"/>
          </a:p>
        </p:txBody>
      </p:sp>
      <p:sp>
        <p:nvSpPr>
          <p:cNvPr id="15" name="Freeform: Shape 14">
            <a:extLst>
              <a:ext uri="{FF2B5EF4-FFF2-40B4-BE49-F238E27FC236}">
                <a16:creationId xmlns:a16="http://schemas.microsoft.com/office/drawing/2014/main" id="{AC432CFC-9548-DAD7-9D1A-992C181D4DA1}"/>
              </a:ext>
            </a:extLst>
          </p:cNvPr>
          <p:cNvSpPr/>
          <p:nvPr/>
        </p:nvSpPr>
        <p:spPr>
          <a:xfrm>
            <a:off x="1222513" y="4392354"/>
            <a:ext cx="9462052" cy="772200"/>
          </a:xfrm>
          <a:custGeom>
            <a:avLst/>
            <a:gdLst>
              <a:gd name="connsiteX0" fmla="*/ 0 w 9462052"/>
              <a:gd name="connsiteY0" fmla="*/ 128703 h 772200"/>
              <a:gd name="connsiteX1" fmla="*/ 128703 w 9462052"/>
              <a:gd name="connsiteY1" fmla="*/ 0 h 772200"/>
              <a:gd name="connsiteX2" fmla="*/ 9333349 w 9462052"/>
              <a:gd name="connsiteY2" fmla="*/ 0 h 772200"/>
              <a:gd name="connsiteX3" fmla="*/ 9462052 w 9462052"/>
              <a:gd name="connsiteY3" fmla="*/ 128703 h 772200"/>
              <a:gd name="connsiteX4" fmla="*/ 9462052 w 9462052"/>
              <a:gd name="connsiteY4" fmla="*/ 643497 h 772200"/>
              <a:gd name="connsiteX5" fmla="*/ 9333349 w 9462052"/>
              <a:gd name="connsiteY5" fmla="*/ 772200 h 772200"/>
              <a:gd name="connsiteX6" fmla="*/ 128703 w 9462052"/>
              <a:gd name="connsiteY6" fmla="*/ 772200 h 772200"/>
              <a:gd name="connsiteX7" fmla="*/ 0 w 9462052"/>
              <a:gd name="connsiteY7" fmla="*/ 643497 h 772200"/>
              <a:gd name="connsiteX8" fmla="*/ 0 w 9462052"/>
              <a:gd name="connsiteY8" fmla="*/ 128703 h 7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2052" h="772200">
                <a:moveTo>
                  <a:pt x="0" y="128703"/>
                </a:moveTo>
                <a:cubicBezTo>
                  <a:pt x="0" y="57622"/>
                  <a:pt x="57622" y="0"/>
                  <a:pt x="128703" y="0"/>
                </a:cubicBezTo>
                <a:lnTo>
                  <a:pt x="9333349" y="0"/>
                </a:lnTo>
                <a:cubicBezTo>
                  <a:pt x="9404430" y="0"/>
                  <a:pt x="9462052" y="57622"/>
                  <a:pt x="9462052" y="128703"/>
                </a:cubicBezTo>
                <a:lnTo>
                  <a:pt x="9462052" y="643497"/>
                </a:lnTo>
                <a:cubicBezTo>
                  <a:pt x="9462052" y="714578"/>
                  <a:pt x="9404430" y="772200"/>
                  <a:pt x="9333349" y="772200"/>
                </a:cubicBezTo>
                <a:lnTo>
                  <a:pt x="128703" y="772200"/>
                </a:lnTo>
                <a:cubicBezTo>
                  <a:pt x="57622" y="772200"/>
                  <a:pt x="0" y="714578"/>
                  <a:pt x="0" y="643497"/>
                </a:cubicBezTo>
                <a:lnTo>
                  <a:pt x="0" y="128703"/>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426" tIns="163426" rIns="163426" bIns="163426" numCol="1" spcCol="1270" anchor="ctr" anchorCtr="0">
            <a:noAutofit/>
          </a:bodyPr>
          <a:lstStyle/>
          <a:p>
            <a:pPr marL="0" lvl="0" indent="0" algn="l" defTabSz="1466850">
              <a:lnSpc>
                <a:spcPct val="90000"/>
              </a:lnSpc>
              <a:spcBef>
                <a:spcPct val="0"/>
              </a:spcBef>
              <a:spcAft>
                <a:spcPct val="35000"/>
              </a:spcAft>
              <a:buNone/>
            </a:pPr>
            <a:r>
              <a:rPr lang="en-US" sz="3300" kern="1200" dirty="0"/>
              <a:t>Monitoring, Evaluation and Evidence Use</a:t>
            </a:r>
            <a:endParaRPr lang="en-KE" sz="3300" kern="1200" dirty="0"/>
          </a:p>
        </p:txBody>
      </p:sp>
      <p:sp>
        <p:nvSpPr>
          <p:cNvPr id="16" name="Freeform: Shape 15">
            <a:extLst>
              <a:ext uri="{FF2B5EF4-FFF2-40B4-BE49-F238E27FC236}">
                <a16:creationId xmlns:a16="http://schemas.microsoft.com/office/drawing/2014/main" id="{BA99C30F-53A3-656A-32E6-4185D94F58D1}"/>
              </a:ext>
            </a:extLst>
          </p:cNvPr>
          <p:cNvSpPr/>
          <p:nvPr/>
        </p:nvSpPr>
        <p:spPr>
          <a:xfrm>
            <a:off x="1222513" y="5259594"/>
            <a:ext cx="9462052" cy="772200"/>
          </a:xfrm>
          <a:custGeom>
            <a:avLst/>
            <a:gdLst>
              <a:gd name="connsiteX0" fmla="*/ 0 w 9462052"/>
              <a:gd name="connsiteY0" fmla="*/ 128703 h 772200"/>
              <a:gd name="connsiteX1" fmla="*/ 128703 w 9462052"/>
              <a:gd name="connsiteY1" fmla="*/ 0 h 772200"/>
              <a:gd name="connsiteX2" fmla="*/ 9333349 w 9462052"/>
              <a:gd name="connsiteY2" fmla="*/ 0 h 772200"/>
              <a:gd name="connsiteX3" fmla="*/ 9462052 w 9462052"/>
              <a:gd name="connsiteY3" fmla="*/ 128703 h 772200"/>
              <a:gd name="connsiteX4" fmla="*/ 9462052 w 9462052"/>
              <a:gd name="connsiteY4" fmla="*/ 643497 h 772200"/>
              <a:gd name="connsiteX5" fmla="*/ 9333349 w 9462052"/>
              <a:gd name="connsiteY5" fmla="*/ 772200 h 772200"/>
              <a:gd name="connsiteX6" fmla="*/ 128703 w 9462052"/>
              <a:gd name="connsiteY6" fmla="*/ 772200 h 772200"/>
              <a:gd name="connsiteX7" fmla="*/ 0 w 9462052"/>
              <a:gd name="connsiteY7" fmla="*/ 643497 h 772200"/>
              <a:gd name="connsiteX8" fmla="*/ 0 w 9462052"/>
              <a:gd name="connsiteY8" fmla="*/ 128703 h 7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2052" h="772200">
                <a:moveTo>
                  <a:pt x="0" y="128703"/>
                </a:moveTo>
                <a:cubicBezTo>
                  <a:pt x="0" y="57622"/>
                  <a:pt x="57622" y="0"/>
                  <a:pt x="128703" y="0"/>
                </a:cubicBezTo>
                <a:lnTo>
                  <a:pt x="9333349" y="0"/>
                </a:lnTo>
                <a:cubicBezTo>
                  <a:pt x="9404430" y="0"/>
                  <a:pt x="9462052" y="57622"/>
                  <a:pt x="9462052" y="128703"/>
                </a:cubicBezTo>
                <a:lnTo>
                  <a:pt x="9462052" y="643497"/>
                </a:lnTo>
                <a:cubicBezTo>
                  <a:pt x="9462052" y="714578"/>
                  <a:pt x="9404430" y="772200"/>
                  <a:pt x="9333349" y="772200"/>
                </a:cubicBezTo>
                <a:lnTo>
                  <a:pt x="128703" y="772200"/>
                </a:lnTo>
                <a:cubicBezTo>
                  <a:pt x="57622" y="772200"/>
                  <a:pt x="0" y="714578"/>
                  <a:pt x="0" y="643497"/>
                </a:cubicBezTo>
                <a:lnTo>
                  <a:pt x="0" y="128703"/>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3426" tIns="163426" rIns="163426" bIns="163426" numCol="1" spcCol="1270" anchor="ctr" anchorCtr="0">
            <a:noAutofit/>
          </a:bodyPr>
          <a:lstStyle/>
          <a:p>
            <a:pPr marL="0" lvl="0" indent="0" algn="l" defTabSz="1466850">
              <a:lnSpc>
                <a:spcPct val="90000"/>
              </a:lnSpc>
              <a:spcBef>
                <a:spcPct val="0"/>
              </a:spcBef>
              <a:spcAft>
                <a:spcPct val="35000"/>
              </a:spcAft>
              <a:buNone/>
            </a:pPr>
            <a:r>
              <a:rPr lang="en-US" sz="3300" kern="1200"/>
              <a:t>Service Delivery</a:t>
            </a:r>
            <a:endParaRPr lang="en-KE" sz="3300" kern="1200"/>
          </a:p>
        </p:txBody>
      </p:sp>
      <p:sp>
        <p:nvSpPr>
          <p:cNvPr id="17" name="Slide Number Placeholder 16">
            <a:extLst>
              <a:ext uri="{FF2B5EF4-FFF2-40B4-BE49-F238E27FC236}">
                <a16:creationId xmlns:a16="http://schemas.microsoft.com/office/drawing/2014/main" id="{44274682-624A-6229-5226-BFA8356C26D0}"/>
              </a:ext>
            </a:extLst>
          </p:cNvPr>
          <p:cNvSpPr>
            <a:spLocks noGrp="1"/>
          </p:cNvSpPr>
          <p:nvPr>
            <p:ph type="sldNum" sz="quarter" idx="11"/>
          </p:nvPr>
        </p:nvSpPr>
        <p:spPr/>
        <p:txBody>
          <a:bodyPr/>
          <a:lstStyle/>
          <a:p>
            <a:fld id="{D8FE707D-7EDD-4671-B995-A3FBECAF0B25}" type="slidenum">
              <a:rPr lang="en-US" smtClean="0"/>
              <a:t>4</a:t>
            </a:fld>
            <a:endParaRPr lang="en-US"/>
          </a:p>
        </p:txBody>
      </p:sp>
    </p:spTree>
    <p:extLst>
      <p:ext uri="{BB962C8B-B14F-4D97-AF65-F5344CB8AC3E}">
        <p14:creationId xmlns:p14="http://schemas.microsoft.com/office/powerpoint/2010/main" val="34679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7945-7B48-CD0A-BE4E-CBB18C48C347}"/>
              </a:ext>
            </a:extLst>
          </p:cNvPr>
          <p:cNvSpPr>
            <a:spLocks noGrp="1"/>
          </p:cNvSpPr>
          <p:nvPr>
            <p:ph type="title"/>
          </p:nvPr>
        </p:nvSpPr>
        <p:spPr/>
        <p:txBody>
          <a:bodyPr/>
          <a:lstStyle/>
          <a:p>
            <a:r>
              <a:rPr lang="en-US" dirty="0"/>
              <a:t>Methodology: </a:t>
            </a:r>
            <a:r>
              <a:rPr lang="en-US" i="1" dirty="0"/>
              <a:t>Costing Approach</a:t>
            </a:r>
          </a:p>
        </p:txBody>
      </p:sp>
      <p:sp>
        <p:nvSpPr>
          <p:cNvPr id="4" name="Slide Number Placeholder 3">
            <a:extLst>
              <a:ext uri="{FF2B5EF4-FFF2-40B4-BE49-F238E27FC236}">
                <a16:creationId xmlns:a16="http://schemas.microsoft.com/office/drawing/2014/main" id="{39120091-EF57-74BC-BBE5-5348104CCB01}"/>
              </a:ext>
            </a:extLst>
          </p:cNvPr>
          <p:cNvSpPr>
            <a:spLocks noGrp="1"/>
          </p:cNvSpPr>
          <p:nvPr>
            <p:ph type="sldNum" sz="quarter" idx="11"/>
          </p:nvPr>
        </p:nvSpPr>
        <p:spPr/>
        <p:txBody>
          <a:bodyPr/>
          <a:lstStyle/>
          <a:p>
            <a:fld id="{D8FE707D-7EDD-4671-B995-A3FBECAF0B25}" type="slidenum">
              <a:rPr lang="en-US" smtClean="0"/>
              <a:t>5</a:t>
            </a:fld>
            <a:endParaRPr lang="en-US"/>
          </a:p>
        </p:txBody>
      </p:sp>
      <p:sp>
        <p:nvSpPr>
          <p:cNvPr id="5" name="TextBox 4">
            <a:extLst>
              <a:ext uri="{FF2B5EF4-FFF2-40B4-BE49-F238E27FC236}">
                <a16:creationId xmlns:a16="http://schemas.microsoft.com/office/drawing/2014/main" id="{DDD2172A-61E6-CA08-4006-5D5A577F3AFE}"/>
              </a:ext>
            </a:extLst>
          </p:cNvPr>
          <p:cNvSpPr txBox="1"/>
          <p:nvPr/>
        </p:nvSpPr>
        <p:spPr>
          <a:xfrm>
            <a:off x="837982" y="1639535"/>
            <a:ext cx="10799656" cy="4401205"/>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767171"/>
                </a:solidFill>
              </a:rPr>
              <a:t>Activity-based costing:</a:t>
            </a:r>
          </a:p>
          <a:p>
            <a:pPr marL="342900" indent="-342900">
              <a:buFont typeface="Arial" panose="020B0604020202020204" pitchFamily="34" charset="0"/>
              <a:buChar char="•"/>
            </a:pPr>
            <a:endParaRPr lang="en-US" sz="2400" b="1" dirty="0">
              <a:solidFill>
                <a:srgbClr val="767171"/>
              </a:solidFill>
            </a:endParaRPr>
          </a:p>
          <a:p>
            <a:pPr algn="ctr"/>
            <a:r>
              <a:rPr lang="en-US" sz="3200" b="1" i="1" dirty="0">
                <a:solidFill>
                  <a:srgbClr val="00468B"/>
                </a:solidFill>
                <a:effectLst/>
                <a:ea typeface="Times New Roman" panose="02020603050405020304" pitchFamily="18" charset="0"/>
                <a:cs typeface="Times New Roman" panose="02020603050405020304" pitchFamily="18" charset="0"/>
              </a:rPr>
              <a:t>Cost of Activity = Quantity </a:t>
            </a:r>
            <a:r>
              <a:rPr lang="en-US" sz="3200" b="1" dirty="0">
                <a:solidFill>
                  <a:srgbClr val="00468B"/>
                </a:solidFill>
                <a:effectLst/>
                <a:ea typeface="Times New Roman" panose="02020603050405020304" pitchFamily="18" charset="0"/>
                <a:cs typeface="Times New Roman" panose="02020603050405020304" pitchFamily="18" charset="0"/>
              </a:rPr>
              <a:t>x</a:t>
            </a:r>
            <a:r>
              <a:rPr lang="en-US" sz="3200" b="1" i="1" dirty="0">
                <a:solidFill>
                  <a:srgbClr val="00468B"/>
                </a:solidFill>
                <a:effectLst/>
                <a:ea typeface="Times New Roman" panose="02020603050405020304" pitchFamily="18" charset="0"/>
                <a:cs typeface="Times New Roman" panose="02020603050405020304" pitchFamily="18" charset="0"/>
              </a:rPr>
              <a:t> </a:t>
            </a:r>
            <a:r>
              <a:rPr lang="en-US" sz="3200" b="1" i="1" dirty="0" err="1">
                <a:solidFill>
                  <a:srgbClr val="00468B"/>
                </a:solidFill>
                <a:effectLst/>
                <a:ea typeface="Times New Roman" panose="02020603050405020304" pitchFamily="18" charset="0"/>
                <a:cs typeface="Times New Roman" panose="02020603050405020304" pitchFamily="18" charset="0"/>
              </a:rPr>
              <a:t>Input</a:t>
            </a:r>
            <a:r>
              <a:rPr lang="en-US" sz="3200" b="1" i="1" baseline="-25000" dirty="0" err="1">
                <a:solidFill>
                  <a:srgbClr val="00468B"/>
                </a:solidFill>
                <a:effectLst/>
                <a:ea typeface="Times New Roman" panose="02020603050405020304" pitchFamily="18" charset="0"/>
                <a:cs typeface="Times New Roman" panose="02020603050405020304" pitchFamily="18" charset="0"/>
              </a:rPr>
              <a:t>n</a:t>
            </a:r>
            <a:r>
              <a:rPr lang="en-US" sz="3200" b="1" i="1" dirty="0">
                <a:solidFill>
                  <a:srgbClr val="00468B"/>
                </a:solidFill>
                <a:effectLst/>
                <a:ea typeface="Times New Roman" panose="02020603050405020304" pitchFamily="18" charset="0"/>
                <a:cs typeface="Times New Roman" panose="02020603050405020304" pitchFamily="18" charset="0"/>
              </a:rPr>
              <a:t> </a:t>
            </a:r>
            <a:r>
              <a:rPr lang="en-US" sz="3200" b="1" dirty="0">
                <a:solidFill>
                  <a:srgbClr val="00468B"/>
                </a:solidFill>
                <a:effectLst/>
                <a:ea typeface="Times New Roman" panose="02020603050405020304" pitchFamily="18" charset="0"/>
                <a:cs typeface="Times New Roman" panose="02020603050405020304" pitchFamily="18" charset="0"/>
              </a:rPr>
              <a:t>x</a:t>
            </a:r>
            <a:r>
              <a:rPr lang="en-US" sz="3200" b="1" i="1" dirty="0">
                <a:solidFill>
                  <a:srgbClr val="00468B"/>
                </a:solidFill>
                <a:effectLst/>
                <a:ea typeface="Times New Roman" panose="02020603050405020304" pitchFamily="18" charset="0"/>
                <a:cs typeface="Times New Roman" panose="02020603050405020304" pitchFamily="18" charset="0"/>
              </a:rPr>
              <a:t> </a:t>
            </a:r>
            <a:r>
              <a:rPr lang="en-US" sz="3200" b="1" i="1" dirty="0" err="1">
                <a:solidFill>
                  <a:srgbClr val="00468B"/>
                </a:solidFill>
                <a:effectLst/>
                <a:ea typeface="Times New Roman" panose="02020603050405020304" pitchFamily="18" charset="0"/>
                <a:cs typeface="Times New Roman" panose="02020603050405020304" pitchFamily="18" charset="0"/>
              </a:rPr>
              <a:t>Price</a:t>
            </a:r>
            <a:r>
              <a:rPr lang="en-US" sz="3200" b="1" i="1" baseline="-25000" dirty="0" err="1">
                <a:solidFill>
                  <a:srgbClr val="00468B"/>
                </a:solidFill>
                <a:effectLst/>
                <a:ea typeface="Times New Roman" panose="02020603050405020304" pitchFamily="18" charset="0"/>
                <a:cs typeface="Times New Roman" panose="02020603050405020304" pitchFamily="18" charset="0"/>
              </a:rPr>
              <a:t>n</a:t>
            </a:r>
            <a:endParaRPr lang="en-US" sz="3200" b="1" i="1" baseline="-25000" dirty="0">
              <a:solidFill>
                <a:srgbClr val="00468B"/>
              </a:solidFill>
              <a:effectLst/>
              <a:ea typeface="Times New Roman" panose="02020603050405020304" pitchFamily="18" charset="0"/>
              <a:cs typeface="Times New Roman" panose="02020603050405020304" pitchFamily="18" charset="0"/>
            </a:endParaRPr>
          </a:p>
          <a:p>
            <a:pPr algn="ctr"/>
            <a:endParaRPr lang="en-GB" sz="3200" dirty="0">
              <a:solidFill>
                <a:srgbClr val="00468B"/>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767171"/>
                </a:solidFill>
              </a:rPr>
              <a:t>Where</a:t>
            </a:r>
          </a:p>
          <a:p>
            <a:endParaRPr lang="en-US" sz="2400" b="1" dirty="0">
              <a:solidFill>
                <a:srgbClr val="767171"/>
              </a:solidFill>
            </a:endParaRPr>
          </a:p>
          <a:p>
            <a:pPr marL="342900" indent="-342900">
              <a:buFont typeface="Arial" panose="020B0604020202020204" pitchFamily="34" charset="0"/>
              <a:buChar char="•"/>
            </a:pPr>
            <a:endParaRPr lang="en-US" sz="2400" b="1" dirty="0">
              <a:solidFill>
                <a:srgbClr val="767171"/>
              </a:solidFill>
            </a:endParaRPr>
          </a:p>
          <a:p>
            <a:pPr marL="342900" indent="-342900">
              <a:buFont typeface="Arial" panose="020B0604020202020204" pitchFamily="34" charset="0"/>
              <a:buChar char="•"/>
            </a:pPr>
            <a:endParaRPr lang="en-US" sz="2400" b="1" dirty="0">
              <a:solidFill>
                <a:srgbClr val="767171"/>
              </a:solidFill>
            </a:endParaRPr>
          </a:p>
          <a:p>
            <a:pPr marL="342900" indent="-342900">
              <a:buFont typeface="Arial" panose="020B0604020202020204" pitchFamily="34" charset="0"/>
              <a:buChar char="•"/>
            </a:pPr>
            <a:endParaRPr lang="en-US" sz="2400" b="1" dirty="0">
              <a:solidFill>
                <a:srgbClr val="767171"/>
              </a:solidFill>
            </a:endParaRPr>
          </a:p>
          <a:p>
            <a:pPr marL="342900" indent="-342900">
              <a:buFont typeface="Arial" panose="020B0604020202020204" pitchFamily="34" charset="0"/>
              <a:buChar char="•"/>
            </a:pPr>
            <a:endParaRPr lang="en-US" sz="2400" b="1" dirty="0">
              <a:solidFill>
                <a:srgbClr val="767171"/>
              </a:solidFill>
            </a:endParaRPr>
          </a:p>
          <a:p>
            <a:pPr marL="800100" lvl="1" indent="-342900">
              <a:buFont typeface="Arial" panose="020B0604020202020204" pitchFamily="34" charset="0"/>
              <a:buChar char="•"/>
            </a:pPr>
            <a:endParaRPr lang="en-US" sz="2400" b="1" dirty="0">
              <a:solidFill>
                <a:srgbClr val="767171"/>
              </a:solidFill>
            </a:endParaRPr>
          </a:p>
        </p:txBody>
      </p:sp>
      <p:pic>
        <p:nvPicPr>
          <p:cNvPr id="6" name="Picture 5">
            <a:extLst>
              <a:ext uri="{FF2B5EF4-FFF2-40B4-BE49-F238E27FC236}">
                <a16:creationId xmlns:a16="http://schemas.microsoft.com/office/drawing/2014/main" id="{5E240A1A-1472-8739-7B56-1D9FC862677B}"/>
              </a:ext>
            </a:extLst>
          </p:cNvPr>
          <p:cNvPicPr>
            <a:picLocks noChangeAspect="1"/>
          </p:cNvPicPr>
          <p:nvPr/>
        </p:nvPicPr>
        <p:blipFill>
          <a:blip r:embed="rId2"/>
          <a:srcRect l="5582" r="7625" b="14344"/>
          <a:stretch>
            <a:fillRect/>
          </a:stretch>
        </p:blipFill>
        <p:spPr>
          <a:xfrm>
            <a:off x="2538919" y="3615660"/>
            <a:ext cx="7227651" cy="2347395"/>
          </a:xfrm>
          <a:prstGeom prst="rect">
            <a:avLst/>
          </a:prstGeom>
        </p:spPr>
      </p:pic>
    </p:spTree>
    <p:extLst>
      <p:ext uri="{BB962C8B-B14F-4D97-AF65-F5344CB8AC3E}">
        <p14:creationId xmlns:p14="http://schemas.microsoft.com/office/powerpoint/2010/main" val="219374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9">
            <a:extLst>
              <a:ext uri="{FF2B5EF4-FFF2-40B4-BE49-F238E27FC236}">
                <a16:creationId xmlns:a16="http://schemas.microsoft.com/office/drawing/2014/main" id="{E813AEB7-5D35-0D3B-C3CA-09378EC97B1A}"/>
              </a:ext>
            </a:extLst>
          </p:cNvPr>
          <p:cNvSpPr/>
          <p:nvPr/>
        </p:nvSpPr>
        <p:spPr>
          <a:xfrm>
            <a:off x="4768882" y="1786"/>
            <a:ext cx="7419945" cy="6856214"/>
          </a:xfrm>
          <a:custGeom>
            <a:avLst/>
            <a:gdLst/>
            <a:ahLst/>
            <a:cxnLst/>
            <a:rect l="l" t="t" r="r" b="b"/>
            <a:pathLst>
              <a:path w="4361688" h="6858000">
                <a:moveTo>
                  <a:pt x="4361687" y="0"/>
                </a:moveTo>
                <a:lnTo>
                  <a:pt x="0" y="0"/>
                </a:lnTo>
                <a:lnTo>
                  <a:pt x="0" y="6857999"/>
                </a:lnTo>
                <a:lnTo>
                  <a:pt x="4361687" y="6857999"/>
                </a:lnTo>
                <a:lnTo>
                  <a:pt x="4361687" y="0"/>
                </a:lnTo>
                <a:close/>
              </a:path>
            </a:pathLst>
          </a:custGeom>
          <a:solidFill>
            <a:schemeClr val="accent2">
              <a:lumMod val="20000"/>
              <a:lumOff val="80000"/>
            </a:schemeClr>
          </a:solidFill>
        </p:spPr>
        <p:txBody>
          <a:bodyPr wrap="square" lIns="0" tIns="0" rIns="0" bIns="0" rtlCol="0">
            <a:noAutofit/>
          </a:bodyPr>
          <a:lstStyle/>
          <a:p>
            <a:endParaRPr sz="1799" dirty="0"/>
          </a:p>
        </p:txBody>
      </p:sp>
      <p:sp>
        <p:nvSpPr>
          <p:cNvPr id="3" name="Slide Number Placeholder 2">
            <a:extLst>
              <a:ext uri="{FF2B5EF4-FFF2-40B4-BE49-F238E27FC236}">
                <a16:creationId xmlns:a16="http://schemas.microsoft.com/office/drawing/2014/main" id="{A842A412-8EF8-A032-1124-C1A3460B5455}"/>
              </a:ext>
            </a:extLst>
          </p:cNvPr>
          <p:cNvSpPr>
            <a:spLocks noGrp="1"/>
          </p:cNvSpPr>
          <p:nvPr>
            <p:ph type="sldNum" sz="quarter" idx="11"/>
          </p:nvPr>
        </p:nvSpPr>
        <p:spPr>
          <a:xfrm>
            <a:off x="11487903" y="6356147"/>
            <a:ext cx="677774" cy="191503"/>
          </a:xfrm>
        </p:spPr>
        <p:txBody>
          <a:bodyPr/>
          <a:lstStyle/>
          <a:p>
            <a:r>
              <a:rPr lang="en-US" dirty="0"/>
              <a:t>/ </a:t>
            </a:r>
            <a:fld id="{ED2704D6-E0C1-4D7E-87F6-E491CB33AB4E}" type="slidenum">
              <a:rPr lang="en-KE" smtClean="0"/>
              <a:pPr/>
              <a:t>6</a:t>
            </a:fld>
            <a:endParaRPr lang="en-KE" dirty="0"/>
          </a:p>
        </p:txBody>
      </p:sp>
      <p:sp>
        <p:nvSpPr>
          <p:cNvPr id="9" name="object 26">
            <a:extLst>
              <a:ext uri="{FF2B5EF4-FFF2-40B4-BE49-F238E27FC236}">
                <a16:creationId xmlns:a16="http://schemas.microsoft.com/office/drawing/2014/main" id="{143A9A72-F554-C35F-677D-23CA51126C85}"/>
              </a:ext>
            </a:extLst>
          </p:cNvPr>
          <p:cNvSpPr txBox="1"/>
          <p:nvPr/>
        </p:nvSpPr>
        <p:spPr>
          <a:xfrm>
            <a:off x="655150" y="2594707"/>
            <a:ext cx="4113728" cy="3182222"/>
          </a:xfrm>
          <a:prstGeom prst="rect">
            <a:avLst/>
          </a:prstGeom>
        </p:spPr>
        <p:txBody>
          <a:bodyPr wrap="square" lIns="0" tIns="0" rIns="0" bIns="0" rtlCol="0">
            <a:noAutofit/>
          </a:bodyPr>
          <a:lstStyle/>
          <a:p>
            <a:pPr marL="12696" marR="13582">
              <a:spcBef>
                <a:spcPts val="66"/>
              </a:spcBef>
              <a:buClr>
                <a:srgbClr val="00468B"/>
              </a:buClr>
            </a:pPr>
            <a:r>
              <a:rPr lang="en-US" sz="3600" b="1" dirty="0">
                <a:solidFill>
                  <a:schemeClr val="accent3"/>
                </a:solidFill>
                <a:latin typeface="+mj-lt"/>
                <a:cs typeface="Arial"/>
              </a:rPr>
              <a:t>The Costing Process</a:t>
            </a:r>
          </a:p>
        </p:txBody>
      </p:sp>
      <p:grpSp>
        <p:nvGrpSpPr>
          <p:cNvPr id="35" name="Group 34">
            <a:extLst>
              <a:ext uri="{FF2B5EF4-FFF2-40B4-BE49-F238E27FC236}">
                <a16:creationId xmlns:a16="http://schemas.microsoft.com/office/drawing/2014/main" id="{688CF1D0-F9FD-92C5-97A6-57C159F7A85C}"/>
              </a:ext>
            </a:extLst>
          </p:cNvPr>
          <p:cNvGrpSpPr/>
          <p:nvPr/>
        </p:nvGrpSpPr>
        <p:grpSpPr>
          <a:xfrm>
            <a:off x="5302075" y="1267362"/>
            <a:ext cx="2835954" cy="1923237"/>
            <a:chOff x="5303456" y="1266799"/>
            <a:chExt cx="2836693" cy="1923738"/>
          </a:xfrm>
        </p:grpSpPr>
        <p:sp>
          <p:nvSpPr>
            <p:cNvPr id="16" name="object 26">
              <a:extLst>
                <a:ext uri="{FF2B5EF4-FFF2-40B4-BE49-F238E27FC236}">
                  <a16:creationId xmlns:a16="http://schemas.microsoft.com/office/drawing/2014/main" id="{CE8A77CB-0709-52B6-E0B5-045B33B688EE}"/>
                </a:ext>
              </a:extLst>
            </p:cNvPr>
            <p:cNvSpPr txBox="1"/>
            <p:nvPr/>
          </p:nvSpPr>
          <p:spPr>
            <a:xfrm>
              <a:off x="5387011" y="2013872"/>
              <a:ext cx="2753138" cy="1176665"/>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Define the scope of the costing exercise in consultation with the CTWWC Kenya team</a:t>
              </a:r>
            </a:p>
          </p:txBody>
        </p:sp>
        <p:pic>
          <p:nvPicPr>
            <p:cNvPr id="26" name="Graphic 25" descr="Badge 1 outline">
              <a:extLst>
                <a:ext uri="{FF2B5EF4-FFF2-40B4-BE49-F238E27FC236}">
                  <a16:creationId xmlns:a16="http://schemas.microsoft.com/office/drawing/2014/main" id="{58D1A224-67C8-9FD1-7DC5-1F8AC45861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3456" y="1266799"/>
              <a:ext cx="775140" cy="775140"/>
            </a:xfrm>
            <a:prstGeom prst="rect">
              <a:avLst/>
            </a:prstGeom>
          </p:spPr>
        </p:pic>
      </p:grpSp>
      <p:grpSp>
        <p:nvGrpSpPr>
          <p:cNvPr id="36" name="Group 35">
            <a:extLst>
              <a:ext uri="{FF2B5EF4-FFF2-40B4-BE49-F238E27FC236}">
                <a16:creationId xmlns:a16="http://schemas.microsoft.com/office/drawing/2014/main" id="{26542D42-8FBF-77EA-6D39-FE94EF368751}"/>
              </a:ext>
            </a:extLst>
          </p:cNvPr>
          <p:cNvGrpSpPr/>
          <p:nvPr/>
        </p:nvGrpSpPr>
        <p:grpSpPr>
          <a:xfrm>
            <a:off x="8745449" y="1239303"/>
            <a:ext cx="2863776" cy="1951297"/>
            <a:chOff x="8747728" y="1238732"/>
            <a:chExt cx="2864522" cy="1951805"/>
          </a:xfrm>
        </p:grpSpPr>
        <p:sp>
          <p:nvSpPr>
            <p:cNvPr id="10" name="object 26">
              <a:extLst>
                <a:ext uri="{FF2B5EF4-FFF2-40B4-BE49-F238E27FC236}">
                  <a16:creationId xmlns:a16="http://schemas.microsoft.com/office/drawing/2014/main" id="{E1AF61E6-33C2-AE36-6157-5FD8B3D03D1F}"/>
                </a:ext>
              </a:extLst>
            </p:cNvPr>
            <p:cNvSpPr txBox="1"/>
            <p:nvPr/>
          </p:nvSpPr>
          <p:spPr>
            <a:xfrm>
              <a:off x="8859112" y="2013872"/>
              <a:ext cx="2753138" cy="1176665"/>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Gather information related to the activities involved, the inputs required, the price of the inputs and the relevant quantities supplied.</a:t>
              </a:r>
            </a:p>
          </p:txBody>
        </p:sp>
        <p:pic>
          <p:nvPicPr>
            <p:cNvPr id="28" name="Graphic 27" descr="Badge outline">
              <a:extLst>
                <a:ext uri="{FF2B5EF4-FFF2-40B4-BE49-F238E27FC236}">
                  <a16:creationId xmlns:a16="http://schemas.microsoft.com/office/drawing/2014/main" id="{BD89026B-8569-3087-CDA0-2A3761F416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7728" y="1238732"/>
              <a:ext cx="775140" cy="775140"/>
            </a:xfrm>
            <a:prstGeom prst="rect">
              <a:avLst/>
            </a:prstGeom>
          </p:spPr>
        </p:pic>
      </p:grpSp>
      <p:grpSp>
        <p:nvGrpSpPr>
          <p:cNvPr id="37" name="Group 36">
            <a:extLst>
              <a:ext uri="{FF2B5EF4-FFF2-40B4-BE49-F238E27FC236}">
                <a16:creationId xmlns:a16="http://schemas.microsoft.com/office/drawing/2014/main" id="{533548B9-956C-FA23-36C6-E57ABD8FE0C4}"/>
              </a:ext>
            </a:extLst>
          </p:cNvPr>
          <p:cNvGrpSpPr/>
          <p:nvPr/>
        </p:nvGrpSpPr>
        <p:grpSpPr>
          <a:xfrm>
            <a:off x="5274815" y="3397999"/>
            <a:ext cx="2835954" cy="1951297"/>
            <a:chOff x="5303456" y="3226833"/>
            <a:chExt cx="2836693" cy="1951805"/>
          </a:xfrm>
        </p:grpSpPr>
        <p:sp>
          <p:nvSpPr>
            <p:cNvPr id="22" name="object 26">
              <a:extLst>
                <a:ext uri="{FF2B5EF4-FFF2-40B4-BE49-F238E27FC236}">
                  <a16:creationId xmlns:a16="http://schemas.microsoft.com/office/drawing/2014/main" id="{0CB9C939-5BE2-4169-624C-ED905A29247D}"/>
                </a:ext>
              </a:extLst>
            </p:cNvPr>
            <p:cNvSpPr txBox="1"/>
            <p:nvPr/>
          </p:nvSpPr>
          <p:spPr>
            <a:xfrm>
              <a:off x="5387011" y="4001973"/>
              <a:ext cx="2753138" cy="1176665"/>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Develop a customizable Excel-based costing tool based on historical cost data. </a:t>
              </a:r>
            </a:p>
          </p:txBody>
        </p:sp>
        <p:pic>
          <p:nvPicPr>
            <p:cNvPr id="30" name="Graphic 29" descr="Badge 3 outline">
              <a:extLst>
                <a:ext uri="{FF2B5EF4-FFF2-40B4-BE49-F238E27FC236}">
                  <a16:creationId xmlns:a16="http://schemas.microsoft.com/office/drawing/2014/main" id="{E7C98EC5-FA3C-CB1B-4DFC-4254883ABF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3456" y="3226833"/>
              <a:ext cx="775140" cy="775140"/>
            </a:xfrm>
            <a:prstGeom prst="rect">
              <a:avLst/>
            </a:prstGeom>
          </p:spPr>
        </p:pic>
      </p:grpSp>
      <p:grpSp>
        <p:nvGrpSpPr>
          <p:cNvPr id="38" name="Group 37">
            <a:extLst>
              <a:ext uri="{FF2B5EF4-FFF2-40B4-BE49-F238E27FC236}">
                <a16:creationId xmlns:a16="http://schemas.microsoft.com/office/drawing/2014/main" id="{63C00B91-9277-D105-3165-2D76C30575E2}"/>
              </a:ext>
            </a:extLst>
          </p:cNvPr>
          <p:cNvGrpSpPr/>
          <p:nvPr/>
        </p:nvGrpSpPr>
        <p:grpSpPr>
          <a:xfrm>
            <a:off x="8718190" y="3393120"/>
            <a:ext cx="2863776" cy="1956176"/>
            <a:chOff x="8747728" y="3221952"/>
            <a:chExt cx="2864522" cy="1956686"/>
          </a:xfrm>
        </p:grpSpPr>
        <p:sp>
          <p:nvSpPr>
            <p:cNvPr id="23" name="object 26">
              <a:extLst>
                <a:ext uri="{FF2B5EF4-FFF2-40B4-BE49-F238E27FC236}">
                  <a16:creationId xmlns:a16="http://schemas.microsoft.com/office/drawing/2014/main" id="{8E93D666-677E-5B17-B28D-8C649D5E6E4C}"/>
                </a:ext>
              </a:extLst>
            </p:cNvPr>
            <p:cNvSpPr txBox="1"/>
            <p:nvPr/>
          </p:nvSpPr>
          <p:spPr>
            <a:xfrm>
              <a:off x="8859112" y="4001973"/>
              <a:ext cx="2753138" cy="1176665"/>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Prepare advocacy messages to accompany the costing tool.</a:t>
              </a:r>
            </a:p>
          </p:txBody>
        </p:sp>
        <p:pic>
          <p:nvPicPr>
            <p:cNvPr id="32" name="Graphic 31" descr="Badge 4 outline">
              <a:extLst>
                <a:ext uri="{FF2B5EF4-FFF2-40B4-BE49-F238E27FC236}">
                  <a16:creationId xmlns:a16="http://schemas.microsoft.com/office/drawing/2014/main" id="{9F98D2BD-CACF-1AEB-77CA-887E03EF15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47728" y="3221952"/>
              <a:ext cx="775140" cy="775140"/>
            </a:xfrm>
            <a:prstGeom prst="rect">
              <a:avLst/>
            </a:prstGeom>
          </p:spPr>
        </p:pic>
      </p:grpSp>
      <p:grpSp>
        <p:nvGrpSpPr>
          <p:cNvPr id="39" name="Group 38">
            <a:extLst>
              <a:ext uri="{FF2B5EF4-FFF2-40B4-BE49-F238E27FC236}">
                <a16:creationId xmlns:a16="http://schemas.microsoft.com/office/drawing/2014/main" id="{ED313514-91EE-F53F-E43B-D97B479677AC}"/>
              </a:ext>
            </a:extLst>
          </p:cNvPr>
          <p:cNvGrpSpPr/>
          <p:nvPr/>
        </p:nvGrpSpPr>
        <p:grpSpPr>
          <a:xfrm>
            <a:off x="5274815" y="5003838"/>
            <a:ext cx="4120218" cy="1436233"/>
            <a:chOff x="5303456" y="4833090"/>
            <a:chExt cx="4121291" cy="1436607"/>
          </a:xfrm>
        </p:grpSpPr>
        <p:sp>
          <p:nvSpPr>
            <p:cNvPr id="24" name="object 26">
              <a:extLst>
                <a:ext uri="{FF2B5EF4-FFF2-40B4-BE49-F238E27FC236}">
                  <a16:creationId xmlns:a16="http://schemas.microsoft.com/office/drawing/2014/main" id="{05E35342-B6FE-0BBA-5C6A-F5B889B350D8}"/>
                </a:ext>
              </a:extLst>
            </p:cNvPr>
            <p:cNvSpPr txBox="1"/>
            <p:nvPr/>
          </p:nvSpPr>
          <p:spPr>
            <a:xfrm>
              <a:off x="5387010" y="5608230"/>
              <a:ext cx="4037737" cy="661467"/>
            </a:xfrm>
            <a:prstGeom prst="rect">
              <a:avLst/>
            </a:prstGeom>
          </p:spPr>
          <p:txBody>
            <a:bodyPr wrap="square" lIns="0" tIns="0" rIns="0" bIns="0" rtlCol="0">
              <a:noAutofit/>
            </a:bodyPr>
            <a:lstStyle/>
            <a:p>
              <a:pPr marL="12696" marR="13582">
                <a:spcBef>
                  <a:spcPts val="66"/>
                </a:spcBef>
                <a:buClr>
                  <a:srgbClr val="00468B"/>
                </a:buClr>
              </a:pPr>
              <a:r>
                <a:rPr lang="en-US" sz="1600" dirty="0">
                  <a:cs typeface="Arial"/>
                </a:rPr>
                <a:t>Present the costing tool and report for validation, then finalize the costing documents. </a:t>
              </a:r>
            </a:p>
          </p:txBody>
        </p:sp>
        <p:pic>
          <p:nvPicPr>
            <p:cNvPr id="34" name="Graphic 33" descr="Badge 5 outline">
              <a:extLst>
                <a:ext uri="{FF2B5EF4-FFF2-40B4-BE49-F238E27FC236}">
                  <a16:creationId xmlns:a16="http://schemas.microsoft.com/office/drawing/2014/main" id="{E3EFE59C-0309-E798-3214-7924DBFD3C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03456" y="4833090"/>
              <a:ext cx="775140" cy="775140"/>
            </a:xfrm>
            <a:prstGeom prst="rect">
              <a:avLst/>
            </a:prstGeom>
          </p:spPr>
        </p:pic>
      </p:grpSp>
      <p:pic>
        <p:nvPicPr>
          <p:cNvPr id="15" name="Picture 14" descr="Text&#10;&#10;Description automatically generated">
            <a:extLst>
              <a:ext uri="{FF2B5EF4-FFF2-40B4-BE49-F238E27FC236}">
                <a16:creationId xmlns:a16="http://schemas.microsoft.com/office/drawing/2014/main" id="{132506BF-B51B-3900-1D84-778137FCDE70}"/>
              </a:ext>
            </a:extLst>
          </p:cNvPr>
          <p:cNvPicPr>
            <a:picLocks noChangeAspect="1"/>
          </p:cNvPicPr>
          <p:nvPr/>
        </p:nvPicPr>
        <p:blipFill>
          <a:blip r:embed="rId13"/>
          <a:stretch>
            <a:fillRect/>
          </a:stretch>
        </p:blipFill>
        <p:spPr>
          <a:xfrm>
            <a:off x="10724731" y="6313395"/>
            <a:ext cx="685842" cy="501046"/>
          </a:xfrm>
          <a:prstGeom prst="rect">
            <a:avLst/>
          </a:prstGeom>
        </p:spPr>
      </p:pic>
    </p:spTree>
    <p:extLst>
      <p:ext uri="{BB962C8B-B14F-4D97-AF65-F5344CB8AC3E}">
        <p14:creationId xmlns:p14="http://schemas.microsoft.com/office/powerpoint/2010/main" val="222987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0729ED9-D3FD-ACA5-7980-E51882C895AE}"/>
              </a:ext>
            </a:extLst>
          </p:cNvPr>
          <p:cNvSpPr>
            <a:spLocks noGrp="1"/>
          </p:cNvSpPr>
          <p:nvPr>
            <p:ph type="title"/>
          </p:nvPr>
        </p:nvSpPr>
        <p:spPr/>
        <p:txBody>
          <a:bodyPr>
            <a:normAutofit/>
          </a:bodyPr>
          <a:lstStyle/>
          <a:p>
            <a:r>
              <a:rPr lang="en-US" sz="3599" dirty="0">
                <a:cs typeface="Georgia"/>
              </a:rPr>
              <a:t>Outline: </a:t>
            </a:r>
            <a:r>
              <a:rPr lang="en-US" sz="3599" i="1" dirty="0">
                <a:cs typeface="Georgia"/>
              </a:rPr>
              <a:t>Costing the Kafaalah Scaling Model</a:t>
            </a:r>
            <a:endParaRPr lang="en-US" i="1" dirty="0"/>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7</a:t>
            </a:fld>
            <a:endParaRPr lang="en-KE"/>
          </a:p>
        </p:txBody>
      </p:sp>
      <p:sp>
        <p:nvSpPr>
          <p:cNvPr id="8" name="object 29">
            <a:extLst>
              <a:ext uri="{FF2B5EF4-FFF2-40B4-BE49-F238E27FC236}">
                <a16:creationId xmlns:a16="http://schemas.microsoft.com/office/drawing/2014/main" id="{82A009B4-C35B-DD43-280B-A92D9367F5A5}"/>
              </a:ext>
            </a:extLst>
          </p:cNvPr>
          <p:cNvSpPr txBox="1"/>
          <p:nvPr/>
        </p:nvSpPr>
        <p:spPr>
          <a:xfrm>
            <a:off x="541893" y="563052"/>
            <a:ext cx="10050460" cy="607461"/>
          </a:xfrm>
          <a:prstGeom prst="rect">
            <a:avLst/>
          </a:prstGeom>
        </p:spPr>
        <p:txBody>
          <a:bodyPr wrap="square" lIns="0" tIns="0" rIns="0" bIns="0" rtlCol="0">
            <a:noAutofit/>
          </a:bodyPr>
          <a:lstStyle/>
          <a:p>
            <a:pPr marL="12696">
              <a:lnSpc>
                <a:spcPts val="2659"/>
              </a:lnSpc>
              <a:spcBef>
                <a:spcPts val="133"/>
              </a:spcBef>
            </a:pPr>
            <a:endParaRPr sz="2499" dirty="0">
              <a:solidFill>
                <a:srgbClr val="00468B"/>
              </a:solidFill>
              <a:latin typeface="+mj-lt"/>
              <a:cs typeface="Georgia"/>
            </a:endParaRPr>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vert="horz" lIns="91440" tIns="45720" rIns="91440" bIns="45720" rtlCol="0" anchor="b">
            <a:normAutofit fontScale="55000" lnSpcReduction="20000"/>
          </a:bodyPr>
          <a:lstStyle>
            <a:lvl1pPr defTabSz="914171">
              <a:lnSpc>
                <a:spcPct val="90000"/>
              </a:lnSpc>
              <a:spcBef>
                <a:spcPct val="0"/>
              </a:spcBef>
              <a:buNone/>
              <a:defRPr sz="3600" b="1">
                <a:solidFill>
                  <a:schemeClr val="accent3"/>
                </a:solidFill>
                <a:latin typeface="+mj-lt"/>
                <a:ea typeface="+mj-ea"/>
                <a:cs typeface="+mj-cs"/>
              </a:defRPr>
            </a:lvl1pPr>
          </a:lstStyle>
          <a:p>
            <a:endParaRPr dirty="0"/>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5911227"/>
            <a:ext cx="11079642" cy="464095"/>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Graphic 3" descr="Badge 1 with solid fill">
            <a:extLst>
              <a:ext uri="{FF2B5EF4-FFF2-40B4-BE49-F238E27FC236}">
                <a16:creationId xmlns:a16="http://schemas.microsoft.com/office/drawing/2014/main" id="{756FA5FD-FC3E-9ED0-967A-1DC33E76A9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666" y="1780795"/>
            <a:ext cx="914162" cy="914162"/>
          </a:xfrm>
          <a:prstGeom prst="rect">
            <a:avLst/>
          </a:prstGeom>
        </p:spPr>
      </p:pic>
      <p:pic>
        <p:nvPicPr>
          <p:cNvPr id="5" name="Graphic 4" descr="Badge with solid fill">
            <a:extLst>
              <a:ext uri="{FF2B5EF4-FFF2-40B4-BE49-F238E27FC236}">
                <a16:creationId xmlns:a16="http://schemas.microsoft.com/office/drawing/2014/main" id="{66C4A5E0-653B-1AE0-DCEA-38560AD0DF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4666" y="2755326"/>
            <a:ext cx="914162" cy="914162"/>
          </a:xfrm>
          <a:prstGeom prst="rect">
            <a:avLst/>
          </a:prstGeom>
        </p:spPr>
      </p:pic>
      <p:pic>
        <p:nvPicPr>
          <p:cNvPr id="6" name="Graphic 5" descr="Badge 3 with solid fill">
            <a:extLst>
              <a:ext uri="{FF2B5EF4-FFF2-40B4-BE49-F238E27FC236}">
                <a16:creationId xmlns:a16="http://schemas.microsoft.com/office/drawing/2014/main" id="{F7EACA76-064C-BCD9-6778-3E741B6311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4666" y="3733271"/>
            <a:ext cx="914162" cy="914162"/>
          </a:xfrm>
          <a:prstGeom prst="rect">
            <a:avLst/>
          </a:prstGeom>
        </p:spPr>
      </p:pic>
      <p:sp>
        <p:nvSpPr>
          <p:cNvPr id="11" name="TextBox 10">
            <a:extLst>
              <a:ext uri="{FF2B5EF4-FFF2-40B4-BE49-F238E27FC236}">
                <a16:creationId xmlns:a16="http://schemas.microsoft.com/office/drawing/2014/main" id="{65D49542-7AD5-33B5-3D21-DEA49C8248F1}"/>
              </a:ext>
            </a:extLst>
          </p:cNvPr>
          <p:cNvSpPr txBox="1"/>
          <p:nvPr/>
        </p:nvSpPr>
        <p:spPr>
          <a:xfrm>
            <a:off x="2378869" y="2009062"/>
            <a:ext cx="7084755" cy="461545"/>
          </a:xfrm>
          <a:prstGeom prst="rect">
            <a:avLst/>
          </a:prstGeom>
          <a:noFill/>
        </p:spPr>
        <p:txBody>
          <a:bodyPr wrap="square" rtlCol="0">
            <a:spAutoFit/>
          </a:bodyPr>
          <a:lstStyle>
            <a:defPPr>
              <a:defRPr lang="en-KE"/>
            </a:defPPr>
            <a:lvl1pPr>
              <a:defRPr sz="2400"/>
            </a:lvl1pPr>
          </a:lstStyle>
          <a:p>
            <a:r>
              <a:rPr lang="en-US" sz="2399" dirty="0">
                <a:solidFill>
                  <a:schemeClr val="tx1">
                    <a:lumMod val="65000"/>
                    <a:lumOff val="35000"/>
                  </a:schemeClr>
                </a:solidFill>
              </a:rPr>
              <a:t>Methodology for Costing the Kafaalah Scaling Model</a:t>
            </a:r>
          </a:p>
        </p:txBody>
      </p:sp>
      <p:sp>
        <p:nvSpPr>
          <p:cNvPr id="12" name="TextBox 11">
            <a:extLst>
              <a:ext uri="{FF2B5EF4-FFF2-40B4-BE49-F238E27FC236}">
                <a16:creationId xmlns:a16="http://schemas.microsoft.com/office/drawing/2014/main" id="{815DC409-BE31-5137-0791-E028410F6696}"/>
              </a:ext>
            </a:extLst>
          </p:cNvPr>
          <p:cNvSpPr txBox="1"/>
          <p:nvPr/>
        </p:nvSpPr>
        <p:spPr>
          <a:xfrm>
            <a:off x="2378869" y="2986441"/>
            <a:ext cx="7084755" cy="461545"/>
          </a:xfrm>
          <a:prstGeom prst="rect">
            <a:avLst/>
          </a:prstGeom>
          <a:solidFill>
            <a:srgbClr val="00468B"/>
          </a:solidFill>
        </p:spPr>
        <p:txBody>
          <a:bodyPr wrap="square" rtlCol="0">
            <a:spAutoFit/>
          </a:bodyPr>
          <a:lstStyle>
            <a:defPPr>
              <a:defRPr lang="en-KE"/>
            </a:defPPr>
            <a:lvl1pPr>
              <a:defRPr sz="2400">
                <a:solidFill>
                  <a:schemeClr val="bg1"/>
                </a:solidFill>
              </a:defRPr>
            </a:lvl1pPr>
          </a:lstStyle>
          <a:p>
            <a:r>
              <a:rPr lang="en-US" sz="2399" dirty="0"/>
              <a:t>Structure of the Costing Tool</a:t>
            </a:r>
          </a:p>
        </p:txBody>
      </p:sp>
      <p:sp>
        <p:nvSpPr>
          <p:cNvPr id="13" name="TextBox 12">
            <a:extLst>
              <a:ext uri="{FF2B5EF4-FFF2-40B4-BE49-F238E27FC236}">
                <a16:creationId xmlns:a16="http://schemas.microsoft.com/office/drawing/2014/main" id="{47859B3E-B0DC-D949-98B3-2D9D1568C415}"/>
              </a:ext>
            </a:extLst>
          </p:cNvPr>
          <p:cNvSpPr txBox="1"/>
          <p:nvPr/>
        </p:nvSpPr>
        <p:spPr>
          <a:xfrm>
            <a:off x="2378869" y="3963819"/>
            <a:ext cx="7084755" cy="461545"/>
          </a:xfrm>
          <a:prstGeom prst="rect">
            <a:avLst/>
          </a:prstGeom>
          <a:noFill/>
        </p:spPr>
        <p:txBody>
          <a:bodyPr wrap="square" rtlCol="0">
            <a:spAutoFit/>
          </a:bodyPr>
          <a:lstStyle/>
          <a:p>
            <a:r>
              <a:rPr lang="en-US" sz="2399" dirty="0"/>
              <a:t>Baseline Costing Results</a:t>
            </a:r>
          </a:p>
        </p:txBody>
      </p:sp>
      <p:sp>
        <p:nvSpPr>
          <p:cNvPr id="19" name="TextBox 18">
            <a:extLst>
              <a:ext uri="{FF2B5EF4-FFF2-40B4-BE49-F238E27FC236}">
                <a16:creationId xmlns:a16="http://schemas.microsoft.com/office/drawing/2014/main" id="{0FF8B4C7-384D-3E16-F09D-9393C18434B4}"/>
              </a:ext>
            </a:extLst>
          </p:cNvPr>
          <p:cNvSpPr txBox="1"/>
          <p:nvPr/>
        </p:nvSpPr>
        <p:spPr>
          <a:xfrm>
            <a:off x="2378869" y="4937523"/>
            <a:ext cx="7084755" cy="461545"/>
          </a:xfrm>
          <a:prstGeom prst="rect">
            <a:avLst/>
          </a:prstGeom>
          <a:noFill/>
        </p:spPr>
        <p:txBody>
          <a:bodyPr wrap="square" rtlCol="0">
            <a:spAutoFit/>
          </a:bodyPr>
          <a:lstStyle/>
          <a:p>
            <a:r>
              <a:rPr lang="en-US" sz="2399" dirty="0"/>
              <a:t>Developing a Costed Implementation Plan</a:t>
            </a:r>
          </a:p>
        </p:txBody>
      </p:sp>
      <p:pic>
        <p:nvPicPr>
          <p:cNvPr id="21" name="Graphic 20" descr="Badge 4 with solid fill">
            <a:extLst>
              <a:ext uri="{FF2B5EF4-FFF2-40B4-BE49-F238E27FC236}">
                <a16:creationId xmlns:a16="http://schemas.microsoft.com/office/drawing/2014/main" id="{61C46FF8-B19A-3643-163C-1DEC159117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4666" y="4711215"/>
            <a:ext cx="914162" cy="914162"/>
          </a:xfrm>
          <a:prstGeom prst="rect">
            <a:avLst/>
          </a:prstGeom>
        </p:spPr>
      </p:pic>
    </p:spTree>
    <p:extLst>
      <p:ext uri="{BB962C8B-B14F-4D97-AF65-F5344CB8AC3E}">
        <p14:creationId xmlns:p14="http://schemas.microsoft.com/office/powerpoint/2010/main" val="180193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2E69B3-D6A1-1E52-4873-7AE1E2CEFC85}"/>
              </a:ext>
            </a:extLst>
          </p:cNvPr>
          <p:cNvSpPr>
            <a:spLocks noGrp="1"/>
          </p:cNvSpPr>
          <p:nvPr>
            <p:ph type="title"/>
          </p:nvPr>
        </p:nvSpPr>
        <p:spPr/>
        <p:txBody>
          <a:bodyPr>
            <a:normAutofit/>
          </a:bodyPr>
          <a:lstStyle/>
          <a:p>
            <a:r>
              <a:rPr lang="en-US" dirty="0"/>
              <a:t>Structure of the Costing Tool</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8</a:t>
            </a:fld>
            <a:endParaRPr lang="en-KE"/>
          </a:p>
        </p:txBody>
      </p:sp>
      <p:sp>
        <p:nvSpPr>
          <p:cNvPr id="8" name="object 29">
            <a:extLst>
              <a:ext uri="{FF2B5EF4-FFF2-40B4-BE49-F238E27FC236}">
                <a16:creationId xmlns:a16="http://schemas.microsoft.com/office/drawing/2014/main" id="{82A009B4-C35B-DD43-280B-A92D9367F5A5}"/>
              </a:ext>
            </a:extLst>
          </p:cNvPr>
          <p:cNvSpPr txBox="1"/>
          <p:nvPr/>
        </p:nvSpPr>
        <p:spPr>
          <a:xfrm>
            <a:off x="541894" y="563052"/>
            <a:ext cx="10428049" cy="342303"/>
          </a:xfrm>
          <a:prstGeom prst="rect">
            <a:avLst/>
          </a:prstGeom>
        </p:spPr>
        <p:txBody>
          <a:bodyPr wrap="square" lIns="0" tIns="0" rIns="0" bIns="0" rtlCol="0">
            <a:noAutofit/>
          </a:bodyPr>
          <a:lstStyle/>
          <a:p>
            <a:pPr marL="12696">
              <a:lnSpc>
                <a:spcPts val="2659"/>
              </a:lnSpc>
              <a:spcBef>
                <a:spcPts val="133"/>
              </a:spcBef>
            </a:pPr>
            <a:endParaRPr lang="en-US" sz="2499" dirty="0">
              <a:solidFill>
                <a:srgbClr val="00468B"/>
              </a:solidFill>
              <a:latin typeface="Gill Sans Nova" panose="020B0602020104020203" pitchFamily="34" charset="0"/>
              <a:cs typeface="Georgia"/>
            </a:endParaRPr>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736761" y="6222963"/>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grpSp>
        <p:nvGrpSpPr>
          <p:cNvPr id="6" name="Group 5">
            <a:extLst>
              <a:ext uri="{FF2B5EF4-FFF2-40B4-BE49-F238E27FC236}">
                <a16:creationId xmlns:a16="http://schemas.microsoft.com/office/drawing/2014/main" id="{EB71692D-532B-A9A4-189A-DBABC17C51E0}"/>
              </a:ext>
            </a:extLst>
          </p:cNvPr>
          <p:cNvGrpSpPr/>
          <p:nvPr/>
        </p:nvGrpSpPr>
        <p:grpSpPr>
          <a:xfrm>
            <a:off x="1486552" y="2026630"/>
            <a:ext cx="9114927" cy="2774312"/>
            <a:chOff x="2031463" y="1855200"/>
            <a:chExt cx="9117301" cy="2775035"/>
          </a:xfrm>
        </p:grpSpPr>
        <p:sp>
          <p:nvSpPr>
            <p:cNvPr id="12" name="Freeform: Shape 11">
              <a:extLst>
                <a:ext uri="{FF2B5EF4-FFF2-40B4-BE49-F238E27FC236}">
                  <a16:creationId xmlns:a16="http://schemas.microsoft.com/office/drawing/2014/main" id="{E5B79810-1861-166C-ADFB-1F60DDB20CFB}"/>
                </a:ext>
              </a:extLst>
            </p:cNvPr>
            <p:cNvSpPr/>
            <p:nvPr/>
          </p:nvSpPr>
          <p:spPr>
            <a:xfrm>
              <a:off x="9626372" y="1855200"/>
              <a:ext cx="1522392" cy="1368588"/>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6" tIns="92432" rIns="55757" bIns="505594" numCol="1" spcCol="1270" anchor="t" anchorCtr="0">
              <a:noAutofit/>
            </a:bodyPr>
            <a:lstStyle/>
            <a:p>
              <a:pPr defTabSz="577677">
                <a:lnSpc>
                  <a:spcPct val="90000"/>
                </a:lnSpc>
                <a:spcBef>
                  <a:spcPct val="0"/>
                </a:spcBef>
                <a:spcAft>
                  <a:spcPct val="35000"/>
                </a:spcAft>
              </a:pPr>
              <a:r>
                <a:rPr lang="en-US" sz="1600" b="1" dirty="0"/>
                <a:t>Costing Assumptions</a:t>
              </a:r>
              <a:endParaRPr lang="en-KE" sz="1600" b="1" dirty="0"/>
            </a:p>
          </p:txBody>
        </p:sp>
        <p:sp>
          <p:nvSpPr>
            <p:cNvPr id="13" name="Freeform: Shape 12">
              <a:extLst>
                <a:ext uri="{FF2B5EF4-FFF2-40B4-BE49-F238E27FC236}">
                  <a16:creationId xmlns:a16="http://schemas.microsoft.com/office/drawing/2014/main" id="{69AF0A54-D110-495F-5B6A-393ADFCFD51B}"/>
                </a:ext>
              </a:extLst>
            </p:cNvPr>
            <p:cNvSpPr/>
            <p:nvPr/>
          </p:nvSpPr>
          <p:spPr>
            <a:xfrm>
              <a:off x="9261001" y="2566206"/>
              <a:ext cx="1759808" cy="2064028"/>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14266" lvl="1" indent="-114266" defTabSz="577677">
                <a:lnSpc>
                  <a:spcPct val="90000"/>
                </a:lnSpc>
                <a:spcBef>
                  <a:spcPct val="0"/>
                </a:spcBef>
                <a:spcAft>
                  <a:spcPct val="15000"/>
                </a:spcAft>
                <a:buChar char="•"/>
              </a:pPr>
              <a:r>
                <a:rPr lang="en-US" sz="1600" b="1" dirty="0">
                  <a:solidFill>
                    <a:schemeClr val="accent3"/>
                  </a:solidFill>
                </a:rPr>
                <a:t>Assumptions</a:t>
              </a:r>
              <a:endParaRPr lang="en-KE" sz="1600" b="1" dirty="0">
                <a:solidFill>
                  <a:schemeClr val="accent3"/>
                </a:solidFill>
              </a:endParaRPr>
            </a:p>
          </p:txBody>
        </p:sp>
        <p:sp>
          <p:nvSpPr>
            <p:cNvPr id="16" name="Freeform: Shape 15">
              <a:extLst>
                <a:ext uri="{FF2B5EF4-FFF2-40B4-BE49-F238E27FC236}">
                  <a16:creationId xmlns:a16="http://schemas.microsoft.com/office/drawing/2014/main" id="{F9658A64-9F0C-6FD4-2638-FEA108DA0275}"/>
                </a:ext>
              </a:extLst>
            </p:cNvPr>
            <p:cNvSpPr/>
            <p:nvPr/>
          </p:nvSpPr>
          <p:spPr>
            <a:xfrm rot="21600000">
              <a:off x="8960164" y="1983159"/>
              <a:ext cx="490050" cy="656475"/>
            </a:xfrm>
            <a:custGeom>
              <a:avLst/>
              <a:gdLst>
                <a:gd name="connsiteX0" fmla="*/ 0 w 490050"/>
                <a:gd name="connsiteY0" fmla="*/ 131295 h 656475"/>
                <a:gd name="connsiteX1" fmla="*/ 245025 w 490050"/>
                <a:gd name="connsiteY1" fmla="*/ 131295 h 656475"/>
                <a:gd name="connsiteX2" fmla="*/ 245025 w 490050"/>
                <a:gd name="connsiteY2" fmla="*/ 0 h 656475"/>
                <a:gd name="connsiteX3" fmla="*/ 490050 w 490050"/>
                <a:gd name="connsiteY3" fmla="*/ 328238 h 656475"/>
                <a:gd name="connsiteX4" fmla="*/ 245025 w 490050"/>
                <a:gd name="connsiteY4" fmla="*/ 656475 h 656475"/>
                <a:gd name="connsiteX5" fmla="*/ 245025 w 490050"/>
                <a:gd name="connsiteY5" fmla="*/ 525180 h 656475"/>
                <a:gd name="connsiteX6" fmla="*/ 0 w 490050"/>
                <a:gd name="connsiteY6" fmla="*/ 525180 h 656475"/>
                <a:gd name="connsiteX7" fmla="*/ 0 w 490050"/>
                <a:gd name="connsiteY7" fmla="*/ 131295 h 65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50" h="656475">
                  <a:moveTo>
                    <a:pt x="490050" y="525180"/>
                  </a:moveTo>
                  <a:lnTo>
                    <a:pt x="245025" y="525180"/>
                  </a:lnTo>
                  <a:lnTo>
                    <a:pt x="245025" y="656475"/>
                  </a:lnTo>
                  <a:lnTo>
                    <a:pt x="0" y="328237"/>
                  </a:lnTo>
                  <a:lnTo>
                    <a:pt x="245025" y="0"/>
                  </a:lnTo>
                  <a:lnTo>
                    <a:pt x="245025" y="131295"/>
                  </a:lnTo>
                  <a:lnTo>
                    <a:pt x="490050" y="131295"/>
                  </a:lnTo>
                  <a:lnTo>
                    <a:pt x="490050" y="525180"/>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6977" tIns="131261" rIns="0" bIns="131261" numCol="1" spcCol="1270" anchor="ctr" anchorCtr="0">
              <a:noAutofit/>
            </a:bodyPr>
            <a:lstStyle/>
            <a:p>
              <a:pPr algn="ctr" defTabSz="444367">
                <a:lnSpc>
                  <a:spcPct val="90000"/>
                </a:lnSpc>
                <a:spcBef>
                  <a:spcPct val="0"/>
                </a:spcBef>
                <a:spcAft>
                  <a:spcPct val="35000"/>
                </a:spcAft>
              </a:pPr>
              <a:endParaRPr lang="en-KE" sz="1000"/>
            </a:p>
          </p:txBody>
        </p:sp>
        <p:sp>
          <p:nvSpPr>
            <p:cNvPr id="17" name="Freeform: Shape 16">
              <a:extLst>
                <a:ext uri="{FF2B5EF4-FFF2-40B4-BE49-F238E27FC236}">
                  <a16:creationId xmlns:a16="http://schemas.microsoft.com/office/drawing/2014/main" id="{7F24BA75-085A-554D-84CB-461AF69A683B}"/>
                </a:ext>
              </a:extLst>
            </p:cNvPr>
            <p:cNvSpPr/>
            <p:nvPr/>
          </p:nvSpPr>
          <p:spPr>
            <a:xfrm>
              <a:off x="7214918" y="1855200"/>
              <a:ext cx="1522392" cy="1368588"/>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6" tIns="92432" rIns="55757" bIns="505594" numCol="1" spcCol="1270" anchor="t" anchorCtr="0">
              <a:noAutofit/>
            </a:bodyPr>
            <a:lstStyle/>
            <a:p>
              <a:pPr defTabSz="577677">
                <a:lnSpc>
                  <a:spcPct val="90000"/>
                </a:lnSpc>
                <a:spcBef>
                  <a:spcPct val="0"/>
                </a:spcBef>
                <a:spcAft>
                  <a:spcPct val="35000"/>
                </a:spcAft>
              </a:pPr>
              <a:r>
                <a:rPr lang="en-US" sz="1600" b="1" dirty="0"/>
                <a:t>Main Costing Sheets</a:t>
              </a:r>
              <a:endParaRPr lang="en-KE" sz="1600" b="1" dirty="0"/>
            </a:p>
          </p:txBody>
        </p:sp>
        <p:sp>
          <p:nvSpPr>
            <p:cNvPr id="19" name="Freeform: Shape 18">
              <a:extLst>
                <a:ext uri="{FF2B5EF4-FFF2-40B4-BE49-F238E27FC236}">
                  <a16:creationId xmlns:a16="http://schemas.microsoft.com/office/drawing/2014/main" id="{717C1D5C-B2E1-48AD-82E7-7975D60E426E}"/>
                </a:ext>
              </a:extLst>
            </p:cNvPr>
            <p:cNvSpPr/>
            <p:nvPr/>
          </p:nvSpPr>
          <p:spPr>
            <a:xfrm>
              <a:off x="6854371" y="2566206"/>
              <a:ext cx="1759808" cy="2064029"/>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74625" lvl="1" indent="-174625" defTabSz="577677">
                <a:lnSpc>
                  <a:spcPct val="90000"/>
                </a:lnSpc>
                <a:spcBef>
                  <a:spcPct val="0"/>
                </a:spcBef>
                <a:spcAft>
                  <a:spcPct val="15000"/>
                </a:spcAft>
              </a:pPr>
              <a:r>
                <a:rPr lang="pt-BR" sz="1600" b="1" dirty="0">
                  <a:solidFill>
                    <a:schemeClr val="accent3"/>
                  </a:solidFill>
                </a:rPr>
                <a:t>1. </a:t>
              </a:r>
              <a:r>
                <a:rPr lang="en-KE" sz="1600" b="1" dirty="0">
                  <a:solidFill>
                    <a:schemeClr val="accent3"/>
                  </a:solidFill>
                </a:rPr>
                <a:t>Legislation</a:t>
              </a:r>
              <a:r>
                <a:rPr lang="pt-BR" sz="1600" b="1" dirty="0">
                  <a:solidFill>
                    <a:schemeClr val="accent3"/>
                  </a:solidFill>
                </a:rPr>
                <a:t> &amp;   Policy</a:t>
              </a:r>
              <a:endParaRPr lang="en-KE" sz="1600" b="1" dirty="0">
                <a:solidFill>
                  <a:schemeClr val="accent3"/>
                </a:solidFill>
              </a:endParaRPr>
            </a:p>
            <a:p>
              <a:pPr marL="174625" lvl="1" indent="-174625" defTabSz="577677">
                <a:lnSpc>
                  <a:spcPct val="90000"/>
                </a:lnSpc>
                <a:spcBef>
                  <a:spcPct val="0"/>
                </a:spcBef>
                <a:spcAft>
                  <a:spcPct val="15000"/>
                </a:spcAft>
              </a:pPr>
              <a:r>
                <a:rPr lang="pt-BR" sz="1600" b="1" dirty="0">
                  <a:solidFill>
                    <a:schemeClr val="accent3"/>
                  </a:solidFill>
                </a:rPr>
                <a:t>2. Social Service Workforce</a:t>
              </a:r>
              <a:endParaRPr lang="en-KE" sz="1600" b="1" dirty="0">
                <a:solidFill>
                  <a:schemeClr val="accent3"/>
                </a:solidFill>
              </a:endParaRPr>
            </a:p>
            <a:p>
              <a:pPr marL="174625" lvl="1" indent="-174625" defTabSz="577677">
                <a:lnSpc>
                  <a:spcPct val="90000"/>
                </a:lnSpc>
                <a:spcBef>
                  <a:spcPct val="0"/>
                </a:spcBef>
                <a:spcAft>
                  <a:spcPct val="15000"/>
                </a:spcAft>
              </a:pPr>
              <a:r>
                <a:rPr lang="en-US" sz="1600" b="1" dirty="0">
                  <a:solidFill>
                    <a:schemeClr val="accent3"/>
                  </a:solidFill>
                </a:rPr>
                <a:t>3. Social Norms and Practices</a:t>
              </a:r>
              <a:endParaRPr lang="en-KE" sz="1600" b="1" dirty="0">
                <a:solidFill>
                  <a:schemeClr val="accent3"/>
                </a:solidFill>
              </a:endParaRPr>
            </a:p>
            <a:p>
              <a:pPr marL="174625" lvl="1" indent="-174625" defTabSz="577677">
                <a:lnSpc>
                  <a:spcPct val="90000"/>
                </a:lnSpc>
                <a:spcBef>
                  <a:spcPct val="0"/>
                </a:spcBef>
                <a:spcAft>
                  <a:spcPct val="15000"/>
                </a:spcAft>
              </a:pPr>
              <a:r>
                <a:rPr lang="pt-BR" sz="1600" b="1" dirty="0">
                  <a:solidFill>
                    <a:schemeClr val="accent3"/>
                  </a:solidFill>
                </a:rPr>
                <a:t>4. Monitoring &amp; Evaluation</a:t>
              </a:r>
              <a:endParaRPr lang="en-KE" sz="1600" b="1" dirty="0">
                <a:solidFill>
                  <a:schemeClr val="accent3"/>
                </a:solidFill>
              </a:endParaRPr>
            </a:p>
          </p:txBody>
        </p:sp>
        <p:sp>
          <p:nvSpPr>
            <p:cNvPr id="20" name="Freeform: Shape 19">
              <a:extLst>
                <a:ext uri="{FF2B5EF4-FFF2-40B4-BE49-F238E27FC236}">
                  <a16:creationId xmlns:a16="http://schemas.microsoft.com/office/drawing/2014/main" id="{821B3327-397C-7A99-102E-395FA8CEEDDE}"/>
                </a:ext>
              </a:extLst>
            </p:cNvPr>
            <p:cNvSpPr/>
            <p:nvPr/>
          </p:nvSpPr>
          <p:spPr>
            <a:xfrm rot="21600000">
              <a:off x="6548710" y="1983159"/>
              <a:ext cx="490050" cy="656476"/>
            </a:xfrm>
            <a:custGeom>
              <a:avLst/>
              <a:gdLst>
                <a:gd name="connsiteX0" fmla="*/ 0 w 490050"/>
                <a:gd name="connsiteY0" fmla="*/ 131295 h 656475"/>
                <a:gd name="connsiteX1" fmla="*/ 245025 w 490050"/>
                <a:gd name="connsiteY1" fmla="*/ 131295 h 656475"/>
                <a:gd name="connsiteX2" fmla="*/ 245025 w 490050"/>
                <a:gd name="connsiteY2" fmla="*/ 0 h 656475"/>
                <a:gd name="connsiteX3" fmla="*/ 490050 w 490050"/>
                <a:gd name="connsiteY3" fmla="*/ 328238 h 656475"/>
                <a:gd name="connsiteX4" fmla="*/ 245025 w 490050"/>
                <a:gd name="connsiteY4" fmla="*/ 656475 h 656475"/>
                <a:gd name="connsiteX5" fmla="*/ 245025 w 490050"/>
                <a:gd name="connsiteY5" fmla="*/ 525180 h 656475"/>
                <a:gd name="connsiteX6" fmla="*/ 0 w 490050"/>
                <a:gd name="connsiteY6" fmla="*/ 525180 h 656475"/>
                <a:gd name="connsiteX7" fmla="*/ 0 w 490050"/>
                <a:gd name="connsiteY7" fmla="*/ 131295 h 65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50" h="656475">
                  <a:moveTo>
                    <a:pt x="490050" y="525180"/>
                  </a:moveTo>
                  <a:lnTo>
                    <a:pt x="245025" y="525180"/>
                  </a:lnTo>
                  <a:lnTo>
                    <a:pt x="245025" y="656475"/>
                  </a:lnTo>
                  <a:lnTo>
                    <a:pt x="0" y="328237"/>
                  </a:lnTo>
                  <a:lnTo>
                    <a:pt x="245025" y="0"/>
                  </a:lnTo>
                  <a:lnTo>
                    <a:pt x="245025" y="131295"/>
                  </a:lnTo>
                  <a:lnTo>
                    <a:pt x="490050" y="131295"/>
                  </a:lnTo>
                  <a:lnTo>
                    <a:pt x="490050" y="525180"/>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6977" tIns="131261" rIns="0" bIns="131262" numCol="1" spcCol="1270" anchor="ctr" anchorCtr="0">
              <a:noAutofit/>
            </a:bodyPr>
            <a:lstStyle/>
            <a:p>
              <a:pPr algn="ctr" defTabSz="444367">
                <a:lnSpc>
                  <a:spcPct val="90000"/>
                </a:lnSpc>
                <a:spcBef>
                  <a:spcPct val="0"/>
                </a:spcBef>
                <a:spcAft>
                  <a:spcPct val="35000"/>
                </a:spcAft>
              </a:pPr>
              <a:endParaRPr lang="en-KE" sz="1000"/>
            </a:p>
          </p:txBody>
        </p:sp>
        <p:sp>
          <p:nvSpPr>
            <p:cNvPr id="21" name="Freeform: Shape 20">
              <a:extLst>
                <a:ext uri="{FF2B5EF4-FFF2-40B4-BE49-F238E27FC236}">
                  <a16:creationId xmlns:a16="http://schemas.microsoft.com/office/drawing/2014/main" id="{6316D682-F515-D636-2C58-23AFE7D84C14}"/>
                </a:ext>
              </a:extLst>
            </p:cNvPr>
            <p:cNvSpPr/>
            <p:nvPr/>
          </p:nvSpPr>
          <p:spPr>
            <a:xfrm>
              <a:off x="4803464" y="1855200"/>
              <a:ext cx="1522392" cy="1368588"/>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7" tIns="92432" rIns="55756" bIns="505594" numCol="1" spcCol="1270" anchor="t" anchorCtr="0">
              <a:noAutofit/>
            </a:bodyPr>
            <a:lstStyle/>
            <a:p>
              <a:pPr defTabSz="577677">
                <a:lnSpc>
                  <a:spcPct val="90000"/>
                </a:lnSpc>
                <a:spcBef>
                  <a:spcPct val="0"/>
                </a:spcBef>
                <a:spcAft>
                  <a:spcPct val="35000"/>
                </a:spcAft>
              </a:pPr>
              <a:r>
                <a:rPr lang="en-US" sz="1600" b="1"/>
                <a:t>Summary Output</a:t>
              </a:r>
              <a:endParaRPr lang="en-KE" sz="1600" b="1"/>
            </a:p>
          </p:txBody>
        </p:sp>
        <p:sp>
          <p:nvSpPr>
            <p:cNvPr id="22" name="Freeform: Shape 21">
              <a:extLst>
                <a:ext uri="{FF2B5EF4-FFF2-40B4-BE49-F238E27FC236}">
                  <a16:creationId xmlns:a16="http://schemas.microsoft.com/office/drawing/2014/main" id="{4B225422-E4AA-1DCB-208A-5F448AFE5124}"/>
                </a:ext>
              </a:extLst>
            </p:cNvPr>
            <p:cNvSpPr/>
            <p:nvPr/>
          </p:nvSpPr>
          <p:spPr>
            <a:xfrm>
              <a:off x="4442917" y="2566206"/>
              <a:ext cx="1759808" cy="2064029"/>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14266" lvl="1" indent="-114266" defTabSz="577677">
                <a:lnSpc>
                  <a:spcPct val="90000"/>
                </a:lnSpc>
                <a:spcBef>
                  <a:spcPct val="0"/>
                </a:spcBef>
                <a:spcAft>
                  <a:spcPct val="15000"/>
                </a:spcAft>
                <a:buChar char="•"/>
              </a:pPr>
              <a:r>
                <a:rPr lang="en-US" sz="1600" b="1" dirty="0">
                  <a:solidFill>
                    <a:schemeClr val="accent3"/>
                  </a:solidFill>
                </a:rPr>
                <a:t>Summary</a:t>
              </a:r>
              <a:endParaRPr lang="en-KE" sz="1600" b="1" dirty="0">
                <a:solidFill>
                  <a:schemeClr val="accent3"/>
                </a:solidFill>
              </a:endParaRPr>
            </a:p>
          </p:txBody>
        </p:sp>
        <p:sp>
          <p:nvSpPr>
            <p:cNvPr id="23" name="Freeform: Shape 22">
              <a:extLst>
                <a:ext uri="{FF2B5EF4-FFF2-40B4-BE49-F238E27FC236}">
                  <a16:creationId xmlns:a16="http://schemas.microsoft.com/office/drawing/2014/main" id="{C6C7ECBD-E20C-DA3A-5462-F001AB300084}"/>
                </a:ext>
              </a:extLst>
            </p:cNvPr>
            <p:cNvSpPr/>
            <p:nvPr/>
          </p:nvSpPr>
          <p:spPr>
            <a:xfrm rot="27163423">
              <a:off x="3924245" y="2037111"/>
              <a:ext cx="617897" cy="548569"/>
            </a:xfrm>
            <a:custGeom>
              <a:avLst/>
              <a:gdLst>
                <a:gd name="connsiteX0" fmla="*/ 0 w 617897"/>
                <a:gd name="connsiteY0" fmla="*/ 109714 h 548568"/>
                <a:gd name="connsiteX1" fmla="*/ 343613 w 617897"/>
                <a:gd name="connsiteY1" fmla="*/ 109714 h 548568"/>
                <a:gd name="connsiteX2" fmla="*/ 343613 w 617897"/>
                <a:gd name="connsiteY2" fmla="*/ 0 h 548568"/>
                <a:gd name="connsiteX3" fmla="*/ 617897 w 617897"/>
                <a:gd name="connsiteY3" fmla="*/ 274284 h 548568"/>
                <a:gd name="connsiteX4" fmla="*/ 343613 w 617897"/>
                <a:gd name="connsiteY4" fmla="*/ 548568 h 548568"/>
                <a:gd name="connsiteX5" fmla="*/ 343613 w 617897"/>
                <a:gd name="connsiteY5" fmla="*/ 438854 h 548568"/>
                <a:gd name="connsiteX6" fmla="*/ 0 w 617897"/>
                <a:gd name="connsiteY6" fmla="*/ 438854 h 548568"/>
                <a:gd name="connsiteX7" fmla="*/ 0 w 617897"/>
                <a:gd name="connsiteY7" fmla="*/ 109714 h 548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897" h="548568">
                  <a:moveTo>
                    <a:pt x="617897" y="438854"/>
                  </a:moveTo>
                  <a:lnTo>
                    <a:pt x="274284" y="438854"/>
                  </a:lnTo>
                  <a:lnTo>
                    <a:pt x="274284" y="548568"/>
                  </a:lnTo>
                  <a:lnTo>
                    <a:pt x="0" y="274284"/>
                  </a:lnTo>
                  <a:lnTo>
                    <a:pt x="274284" y="0"/>
                  </a:lnTo>
                  <a:lnTo>
                    <a:pt x="274284" y="109714"/>
                  </a:lnTo>
                  <a:lnTo>
                    <a:pt x="617897" y="109714"/>
                  </a:lnTo>
                  <a:lnTo>
                    <a:pt x="617897" y="438854"/>
                  </a:lnTo>
                  <a:close/>
                </a:path>
              </a:pathLst>
            </a:custGeom>
            <a:solidFill>
              <a:schemeClr val="bg1"/>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164527" tIns="109684" rIns="-1" bIns="109686" numCol="1" spcCol="1270" anchor="ctr" anchorCtr="0">
              <a:noAutofit/>
            </a:bodyPr>
            <a:lstStyle/>
            <a:p>
              <a:pPr algn="ctr" defTabSz="444367">
                <a:lnSpc>
                  <a:spcPct val="90000"/>
                </a:lnSpc>
                <a:spcBef>
                  <a:spcPct val="0"/>
                </a:spcBef>
                <a:spcAft>
                  <a:spcPct val="35000"/>
                </a:spcAft>
              </a:pPr>
              <a:endParaRPr lang="en-KE" sz="1000">
                <a:solidFill>
                  <a:prstClr val="white"/>
                </a:solidFill>
                <a:latin typeface="Aptos" panose="02110004020202020204"/>
              </a:endParaRPr>
            </a:p>
          </p:txBody>
        </p:sp>
        <p:sp>
          <p:nvSpPr>
            <p:cNvPr id="24" name="Freeform: Shape 23">
              <a:extLst>
                <a:ext uri="{FF2B5EF4-FFF2-40B4-BE49-F238E27FC236}">
                  <a16:creationId xmlns:a16="http://schemas.microsoft.com/office/drawing/2014/main" id="{1DF99050-D704-F386-03F3-D8CF6E8FC07E}"/>
                </a:ext>
              </a:extLst>
            </p:cNvPr>
            <p:cNvSpPr/>
            <p:nvPr/>
          </p:nvSpPr>
          <p:spPr>
            <a:xfrm>
              <a:off x="2392011" y="1855200"/>
              <a:ext cx="1522392" cy="1368588"/>
            </a:xfrm>
            <a:custGeom>
              <a:avLst/>
              <a:gdLst>
                <a:gd name="connsiteX0" fmla="*/ 0 w 1522392"/>
                <a:gd name="connsiteY0" fmla="*/ 136859 h 1368588"/>
                <a:gd name="connsiteX1" fmla="*/ 136859 w 1522392"/>
                <a:gd name="connsiteY1" fmla="*/ 0 h 1368588"/>
                <a:gd name="connsiteX2" fmla="*/ 1385533 w 1522392"/>
                <a:gd name="connsiteY2" fmla="*/ 0 h 1368588"/>
                <a:gd name="connsiteX3" fmla="*/ 1522392 w 1522392"/>
                <a:gd name="connsiteY3" fmla="*/ 136859 h 1368588"/>
                <a:gd name="connsiteX4" fmla="*/ 1522392 w 1522392"/>
                <a:gd name="connsiteY4" fmla="*/ 1231729 h 1368588"/>
                <a:gd name="connsiteX5" fmla="*/ 1385533 w 1522392"/>
                <a:gd name="connsiteY5" fmla="*/ 1368588 h 1368588"/>
                <a:gd name="connsiteX6" fmla="*/ 136859 w 1522392"/>
                <a:gd name="connsiteY6" fmla="*/ 1368588 h 1368588"/>
                <a:gd name="connsiteX7" fmla="*/ 0 w 1522392"/>
                <a:gd name="connsiteY7" fmla="*/ 1231729 h 1368588"/>
                <a:gd name="connsiteX8" fmla="*/ 0 w 1522392"/>
                <a:gd name="connsiteY8" fmla="*/ 136859 h 136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1368588">
                  <a:moveTo>
                    <a:pt x="0" y="136859"/>
                  </a:moveTo>
                  <a:cubicBezTo>
                    <a:pt x="0" y="61274"/>
                    <a:pt x="61274" y="0"/>
                    <a:pt x="136859" y="0"/>
                  </a:cubicBezTo>
                  <a:lnTo>
                    <a:pt x="1385533" y="0"/>
                  </a:lnTo>
                  <a:cubicBezTo>
                    <a:pt x="1461118" y="0"/>
                    <a:pt x="1522392" y="61274"/>
                    <a:pt x="1522392" y="136859"/>
                  </a:cubicBezTo>
                  <a:lnTo>
                    <a:pt x="1522392" y="1231729"/>
                  </a:lnTo>
                  <a:cubicBezTo>
                    <a:pt x="1522392" y="1307314"/>
                    <a:pt x="1461118" y="1368588"/>
                    <a:pt x="1385533" y="1368588"/>
                  </a:cubicBezTo>
                  <a:lnTo>
                    <a:pt x="136859" y="1368588"/>
                  </a:lnTo>
                  <a:cubicBezTo>
                    <a:pt x="61274" y="1368588"/>
                    <a:pt x="0" y="1307314"/>
                    <a:pt x="0" y="1231729"/>
                  </a:cubicBezTo>
                  <a:lnTo>
                    <a:pt x="0" y="136859"/>
                  </a:lnTo>
                  <a:close/>
                </a:path>
              </a:pathLst>
            </a:custGeom>
            <a:solidFill>
              <a:srgbClr val="00478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9106" tIns="92432" rIns="55757" bIns="505594" numCol="1" spcCol="1270" anchor="t" anchorCtr="0">
              <a:noAutofit/>
            </a:bodyPr>
            <a:lstStyle/>
            <a:p>
              <a:pPr defTabSz="577677">
                <a:lnSpc>
                  <a:spcPct val="90000"/>
                </a:lnSpc>
                <a:spcBef>
                  <a:spcPct val="0"/>
                </a:spcBef>
                <a:spcAft>
                  <a:spcPct val="35000"/>
                </a:spcAft>
              </a:pPr>
              <a:r>
                <a:rPr lang="en-US" sz="1600" b="1" dirty="0"/>
                <a:t>Introductory Sheets</a:t>
              </a:r>
              <a:endParaRPr lang="en-KE" sz="1600" b="1" dirty="0"/>
            </a:p>
          </p:txBody>
        </p:sp>
        <p:sp>
          <p:nvSpPr>
            <p:cNvPr id="25" name="Freeform: Shape 24">
              <a:extLst>
                <a:ext uri="{FF2B5EF4-FFF2-40B4-BE49-F238E27FC236}">
                  <a16:creationId xmlns:a16="http://schemas.microsoft.com/office/drawing/2014/main" id="{3621A358-7C16-2069-4D0F-104AB48D300D}"/>
                </a:ext>
              </a:extLst>
            </p:cNvPr>
            <p:cNvSpPr/>
            <p:nvPr/>
          </p:nvSpPr>
          <p:spPr>
            <a:xfrm>
              <a:off x="2031463" y="2566206"/>
              <a:ext cx="1759808" cy="2064029"/>
            </a:xfrm>
            <a:custGeom>
              <a:avLst/>
              <a:gdLst>
                <a:gd name="connsiteX0" fmla="*/ 0 w 1522392"/>
                <a:gd name="connsiteY0" fmla="*/ 152239 h 2025041"/>
                <a:gd name="connsiteX1" fmla="*/ 152239 w 1522392"/>
                <a:gd name="connsiteY1" fmla="*/ 0 h 2025041"/>
                <a:gd name="connsiteX2" fmla="*/ 1370153 w 1522392"/>
                <a:gd name="connsiteY2" fmla="*/ 0 h 2025041"/>
                <a:gd name="connsiteX3" fmla="*/ 1522392 w 1522392"/>
                <a:gd name="connsiteY3" fmla="*/ 152239 h 2025041"/>
                <a:gd name="connsiteX4" fmla="*/ 1522392 w 1522392"/>
                <a:gd name="connsiteY4" fmla="*/ 1872802 h 2025041"/>
                <a:gd name="connsiteX5" fmla="*/ 1370153 w 1522392"/>
                <a:gd name="connsiteY5" fmla="*/ 2025041 h 2025041"/>
                <a:gd name="connsiteX6" fmla="*/ 152239 w 1522392"/>
                <a:gd name="connsiteY6" fmla="*/ 2025041 h 2025041"/>
                <a:gd name="connsiteX7" fmla="*/ 0 w 1522392"/>
                <a:gd name="connsiteY7" fmla="*/ 1872802 h 2025041"/>
                <a:gd name="connsiteX8" fmla="*/ 0 w 1522392"/>
                <a:gd name="connsiteY8" fmla="*/ 152239 h 202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392" h="2025041">
                  <a:moveTo>
                    <a:pt x="0" y="152239"/>
                  </a:moveTo>
                  <a:cubicBezTo>
                    <a:pt x="0" y="68160"/>
                    <a:pt x="68160" y="0"/>
                    <a:pt x="152239" y="0"/>
                  </a:cubicBezTo>
                  <a:lnTo>
                    <a:pt x="1370153" y="0"/>
                  </a:lnTo>
                  <a:cubicBezTo>
                    <a:pt x="1454232" y="0"/>
                    <a:pt x="1522392" y="68160"/>
                    <a:pt x="1522392" y="152239"/>
                  </a:cubicBezTo>
                  <a:lnTo>
                    <a:pt x="1522392" y="1872802"/>
                  </a:lnTo>
                  <a:cubicBezTo>
                    <a:pt x="1522392" y="1956881"/>
                    <a:pt x="1454232" y="2025041"/>
                    <a:pt x="1370153" y="2025041"/>
                  </a:cubicBezTo>
                  <a:lnTo>
                    <a:pt x="152239" y="2025041"/>
                  </a:lnTo>
                  <a:cubicBezTo>
                    <a:pt x="68160" y="2025041"/>
                    <a:pt x="0" y="1956881"/>
                    <a:pt x="0" y="1872802"/>
                  </a:cubicBezTo>
                  <a:lnTo>
                    <a:pt x="0" y="152239"/>
                  </a:lnTo>
                  <a:close/>
                </a:path>
              </a:pathLst>
            </a:custGeom>
            <a:solidFill>
              <a:srgbClr val="FFFFFF">
                <a:alpha val="92941"/>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7009" tIns="137009" rIns="137009" bIns="137009" numCol="1" spcCol="1270" anchor="t" anchorCtr="0">
              <a:noAutofit/>
            </a:bodyPr>
            <a:lstStyle/>
            <a:p>
              <a:pPr marL="114266" lvl="1" indent="-114266" defTabSz="577677">
                <a:lnSpc>
                  <a:spcPct val="90000"/>
                </a:lnSpc>
                <a:spcBef>
                  <a:spcPct val="0"/>
                </a:spcBef>
                <a:spcAft>
                  <a:spcPct val="15000"/>
                </a:spcAft>
                <a:buChar char="•"/>
              </a:pPr>
              <a:r>
                <a:rPr lang="en-US" sz="1600" b="1" dirty="0">
                  <a:solidFill>
                    <a:schemeClr val="accent3"/>
                  </a:solidFill>
                </a:rPr>
                <a:t>Title </a:t>
              </a:r>
              <a:endParaRPr lang="en-KE" sz="1600" b="1" dirty="0">
                <a:solidFill>
                  <a:schemeClr val="accent3"/>
                </a:solidFill>
              </a:endParaRPr>
            </a:p>
            <a:p>
              <a:pPr marL="114266" lvl="1" indent="-114266" defTabSz="577677">
                <a:lnSpc>
                  <a:spcPct val="90000"/>
                </a:lnSpc>
                <a:spcBef>
                  <a:spcPct val="0"/>
                </a:spcBef>
                <a:spcAft>
                  <a:spcPct val="15000"/>
                </a:spcAft>
                <a:buChar char="•"/>
              </a:pPr>
              <a:r>
                <a:rPr lang="en-US" sz="1600" b="1" dirty="0">
                  <a:solidFill>
                    <a:schemeClr val="accent3"/>
                  </a:solidFill>
                </a:rPr>
                <a:t>Readme</a:t>
              </a:r>
              <a:endParaRPr lang="en-KE" sz="1600" b="1" dirty="0">
                <a:solidFill>
                  <a:schemeClr val="accent3"/>
                </a:solidFill>
              </a:endParaRPr>
            </a:p>
          </p:txBody>
        </p:sp>
      </p:grpSp>
      <p:grpSp>
        <p:nvGrpSpPr>
          <p:cNvPr id="30" name="Group 29">
            <a:extLst>
              <a:ext uri="{FF2B5EF4-FFF2-40B4-BE49-F238E27FC236}">
                <a16:creationId xmlns:a16="http://schemas.microsoft.com/office/drawing/2014/main" id="{9410306A-D84E-F4E0-BBBB-427ECDF78984}"/>
              </a:ext>
            </a:extLst>
          </p:cNvPr>
          <p:cNvGrpSpPr/>
          <p:nvPr/>
        </p:nvGrpSpPr>
        <p:grpSpPr>
          <a:xfrm>
            <a:off x="8451360" y="4607353"/>
            <a:ext cx="2254305" cy="1302054"/>
            <a:chOff x="8451049" y="4828175"/>
            <a:chExt cx="2254892" cy="1302393"/>
          </a:xfrm>
        </p:grpSpPr>
        <p:pic>
          <p:nvPicPr>
            <p:cNvPr id="28" name="Graphic 27" descr="Caret Down with solid fill">
              <a:extLst>
                <a:ext uri="{FF2B5EF4-FFF2-40B4-BE49-F238E27FC236}">
                  <a16:creationId xmlns:a16="http://schemas.microsoft.com/office/drawing/2014/main" id="{449FF17D-97E4-F028-C997-705F1C195C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29" name="TextBox 28">
              <a:extLst>
                <a:ext uri="{FF2B5EF4-FFF2-40B4-BE49-F238E27FC236}">
                  <a16:creationId xmlns:a16="http://schemas.microsoft.com/office/drawing/2014/main" id="{EDE74EA2-0BB7-92F3-2A2E-B47BFB965C42}"/>
                </a:ext>
              </a:extLst>
            </p:cNvPr>
            <p:cNvSpPr txBox="1"/>
            <p:nvPr/>
          </p:nvSpPr>
          <p:spPr>
            <a:xfrm>
              <a:off x="8451049" y="5299571"/>
              <a:ext cx="2254892" cy="830997"/>
            </a:xfrm>
            <a:prstGeom prst="rect">
              <a:avLst/>
            </a:prstGeom>
            <a:noFill/>
          </p:spPr>
          <p:txBody>
            <a:bodyPr wrap="square" rtlCol="0">
              <a:spAutoFit/>
            </a:bodyPr>
            <a:lstStyle/>
            <a:p>
              <a:r>
                <a:rPr lang="en-US" sz="1600" dirty="0"/>
                <a:t>Assumptions that apply across the main costing sheets</a:t>
              </a:r>
              <a:endParaRPr lang="en-KE" sz="1600" dirty="0"/>
            </a:p>
          </p:txBody>
        </p:sp>
      </p:grpSp>
      <p:grpSp>
        <p:nvGrpSpPr>
          <p:cNvPr id="31" name="Group 30">
            <a:extLst>
              <a:ext uri="{FF2B5EF4-FFF2-40B4-BE49-F238E27FC236}">
                <a16:creationId xmlns:a16="http://schemas.microsoft.com/office/drawing/2014/main" id="{85B79B26-E93F-ED4A-1BDB-7671AAD08B95}"/>
              </a:ext>
            </a:extLst>
          </p:cNvPr>
          <p:cNvGrpSpPr/>
          <p:nvPr/>
        </p:nvGrpSpPr>
        <p:grpSpPr>
          <a:xfrm>
            <a:off x="1218882" y="4609459"/>
            <a:ext cx="2254305" cy="1302054"/>
            <a:chOff x="8451049" y="4828175"/>
            <a:chExt cx="2254892" cy="1302393"/>
          </a:xfrm>
        </p:grpSpPr>
        <p:pic>
          <p:nvPicPr>
            <p:cNvPr id="32" name="Graphic 31" descr="Caret Down with solid fill">
              <a:extLst>
                <a:ext uri="{FF2B5EF4-FFF2-40B4-BE49-F238E27FC236}">
                  <a16:creationId xmlns:a16="http://schemas.microsoft.com/office/drawing/2014/main" id="{85BE69BC-C6F6-D2CE-6D3E-873EE7B423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33" name="TextBox 32">
              <a:extLst>
                <a:ext uri="{FF2B5EF4-FFF2-40B4-BE49-F238E27FC236}">
                  <a16:creationId xmlns:a16="http://schemas.microsoft.com/office/drawing/2014/main" id="{AE5F1F56-87AC-138D-A21D-F460EE5788CF}"/>
                </a:ext>
              </a:extLst>
            </p:cNvPr>
            <p:cNvSpPr txBox="1"/>
            <p:nvPr/>
          </p:nvSpPr>
          <p:spPr>
            <a:xfrm>
              <a:off x="8451049" y="5299571"/>
              <a:ext cx="2254892" cy="830997"/>
            </a:xfrm>
            <a:prstGeom prst="rect">
              <a:avLst/>
            </a:prstGeom>
            <a:noFill/>
          </p:spPr>
          <p:txBody>
            <a:bodyPr wrap="square" rtlCol="0">
              <a:spAutoFit/>
            </a:bodyPr>
            <a:lstStyle/>
            <a:p>
              <a:r>
                <a:rPr lang="en-US" sz="1600" dirty="0"/>
                <a:t>General information regarding the costing tool</a:t>
              </a:r>
              <a:endParaRPr lang="en-KE" sz="1600" dirty="0"/>
            </a:p>
          </p:txBody>
        </p:sp>
      </p:grpSp>
      <p:grpSp>
        <p:nvGrpSpPr>
          <p:cNvPr id="34" name="Group 33">
            <a:extLst>
              <a:ext uri="{FF2B5EF4-FFF2-40B4-BE49-F238E27FC236}">
                <a16:creationId xmlns:a16="http://schemas.microsoft.com/office/drawing/2014/main" id="{15FE122F-C7FE-D400-1C9F-125CC7F8D981}"/>
              </a:ext>
            </a:extLst>
          </p:cNvPr>
          <p:cNvGrpSpPr/>
          <p:nvPr/>
        </p:nvGrpSpPr>
        <p:grpSpPr>
          <a:xfrm>
            <a:off x="3629708" y="4624370"/>
            <a:ext cx="2254305" cy="1055896"/>
            <a:chOff x="8451049" y="4828175"/>
            <a:chExt cx="2254892" cy="1056171"/>
          </a:xfrm>
        </p:grpSpPr>
        <p:pic>
          <p:nvPicPr>
            <p:cNvPr id="35" name="Graphic 34" descr="Caret Down with solid fill">
              <a:extLst>
                <a:ext uri="{FF2B5EF4-FFF2-40B4-BE49-F238E27FC236}">
                  <a16:creationId xmlns:a16="http://schemas.microsoft.com/office/drawing/2014/main" id="{D4DDD3E7-3D7F-B527-B6E6-4E6B5FFDC3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36" name="TextBox 35">
              <a:extLst>
                <a:ext uri="{FF2B5EF4-FFF2-40B4-BE49-F238E27FC236}">
                  <a16:creationId xmlns:a16="http://schemas.microsoft.com/office/drawing/2014/main" id="{5C6B4499-8267-A06C-E67E-30B3F4509162}"/>
                </a:ext>
              </a:extLst>
            </p:cNvPr>
            <p:cNvSpPr txBox="1"/>
            <p:nvPr/>
          </p:nvSpPr>
          <p:spPr>
            <a:xfrm>
              <a:off x="8451049" y="5299571"/>
              <a:ext cx="2254892" cy="584775"/>
            </a:xfrm>
            <a:prstGeom prst="rect">
              <a:avLst/>
            </a:prstGeom>
            <a:noFill/>
          </p:spPr>
          <p:txBody>
            <a:bodyPr wrap="square" rtlCol="0">
              <a:spAutoFit/>
            </a:bodyPr>
            <a:lstStyle/>
            <a:p>
              <a:r>
                <a:rPr lang="en-US" sz="1600" dirty="0"/>
                <a:t>Summarizes the costing results by strategic area</a:t>
              </a:r>
              <a:endParaRPr lang="en-KE" sz="1600" dirty="0"/>
            </a:p>
          </p:txBody>
        </p:sp>
      </p:grpSp>
      <p:grpSp>
        <p:nvGrpSpPr>
          <p:cNvPr id="37" name="Group 36">
            <a:extLst>
              <a:ext uri="{FF2B5EF4-FFF2-40B4-BE49-F238E27FC236}">
                <a16:creationId xmlns:a16="http://schemas.microsoft.com/office/drawing/2014/main" id="{CEB0713C-2D45-33C7-55E3-037E976F7D99}"/>
              </a:ext>
            </a:extLst>
          </p:cNvPr>
          <p:cNvGrpSpPr/>
          <p:nvPr/>
        </p:nvGrpSpPr>
        <p:grpSpPr>
          <a:xfrm>
            <a:off x="6039567" y="4627098"/>
            <a:ext cx="2254305" cy="1548211"/>
            <a:chOff x="8451049" y="4828175"/>
            <a:chExt cx="2254892" cy="1548614"/>
          </a:xfrm>
        </p:grpSpPr>
        <p:pic>
          <p:nvPicPr>
            <p:cNvPr id="38" name="Graphic 37" descr="Caret Down with solid fill">
              <a:extLst>
                <a:ext uri="{FF2B5EF4-FFF2-40B4-BE49-F238E27FC236}">
                  <a16:creationId xmlns:a16="http://schemas.microsoft.com/office/drawing/2014/main" id="{A5B78E7F-6611-8FAF-A49B-EFD397ECE4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3565" y="4828175"/>
              <a:ext cx="569860" cy="569860"/>
            </a:xfrm>
            <a:prstGeom prst="rect">
              <a:avLst/>
            </a:prstGeom>
          </p:spPr>
        </p:pic>
        <p:sp>
          <p:nvSpPr>
            <p:cNvPr id="39" name="TextBox 38">
              <a:extLst>
                <a:ext uri="{FF2B5EF4-FFF2-40B4-BE49-F238E27FC236}">
                  <a16:creationId xmlns:a16="http://schemas.microsoft.com/office/drawing/2014/main" id="{DDDD17A3-8BCB-50D6-4463-1057F67AE3E5}"/>
                </a:ext>
              </a:extLst>
            </p:cNvPr>
            <p:cNvSpPr txBox="1"/>
            <p:nvPr/>
          </p:nvSpPr>
          <p:spPr>
            <a:xfrm>
              <a:off x="8451049" y="5299571"/>
              <a:ext cx="2254892" cy="1077218"/>
            </a:xfrm>
            <a:prstGeom prst="rect">
              <a:avLst/>
            </a:prstGeom>
            <a:noFill/>
          </p:spPr>
          <p:txBody>
            <a:bodyPr wrap="square" rtlCol="0">
              <a:spAutoFit/>
            </a:bodyPr>
            <a:lstStyle/>
            <a:p>
              <a:r>
                <a:rPr lang="en-GB" sz="1600" dirty="0">
                  <a:ea typeface="Calibri" panose="020F0502020204030204" pitchFamily="34" charset="0"/>
                  <a:cs typeface="Times New Roman" panose="02020603050405020304" pitchFamily="18" charset="0"/>
                </a:rPr>
                <a:t>Include or exclude activities, specify inputs, prices and quantities, and calculate the costs</a:t>
              </a:r>
              <a:endParaRPr lang="en-KE" sz="1600" dirty="0"/>
            </a:p>
          </p:txBody>
        </p:sp>
      </p:grpSp>
    </p:spTree>
    <p:extLst>
      <p:ext uri="{BB962C8B-B14F-4D97-AF65-F5344CB8AC3E}">
        <p14:creationId xmlns:p14="http://schemas.microsoft.com/office/powerpoint/2010/main" val="6834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2EF093-BB1E-07DF-BC95-764229490E37}"/>
              </a:ext>
            </a:extLst>
          </p:cNvPr>
          <p:cNvSpPr>
            <a:spLocks noGrp="1"/>
          </p:cNvSpPr>
          <p:nvPr>
            <p:ph type="title"/>
          </p:nvPr>
        </p:nvSpPr>
        <p:spPr/>
        <p:txBody>
          <a:bodyPr/>
          <a:lstStyle/>
          <a:p>
            <a:r>
              <a:rPr lang="en-US" dirty="0"/>
              <a:t>Classification of Costing Results</a:t>
            </a:r>
          </a:p>
        </p:txBody>
      </p:sp>
      <p:sp>
        <p:nvSpPr>
          <p:cNvPr id="3" name="Slide Number Placeholder 2">
            <a:extLst>
              <a:ext uri="{FF2B5EF4-FFF2-40B4-BE49-F238E27FC236}">
                <a16:creationId xmlns:a16="http://schemas.microsoft.com/office/drawing/2014/main" id="{4D8287AC-016A-2523-80DF-44FA8A0E3E41}"/>
              </a:ext>
            </a:extLst>
          </p:cNvPr>
          <p:cNvSpPr>
            <a:spLocks noGrp="1"/>
          </p:cNvSpPr>
          <p:nvPr>
            <p:ph type="sldNum" sz="quarter" idx="11"/>
          </p:nvPr>
        </p:nvSpPr>
        <p:spPr/>
        <p:txBody>
          <a:bodyPr/>
          <a:lstStyle/>
          <a:p>
            <a:fld id="{ED2704D6-E0C1-4D7E-87F6-E491CB33AB4E}" type="slidenum">
              <a:rPr lang="en-KE" smtClean="0"/>
              <a:t>9</a:t>
            </a:fld>
            <a:endParaRPr lang="en-KE"/>
          </a:p>
        </p:txBody>
      </p:sp>
      <p:sp>
        <p:nvSpPr>
          <p:cNvPr id="9" name="object 28">
            <a:extLst>
              <a:ext uri="{FF2B5EF4-FFF2-40B4-BE49-F238E27FC236}">
                <a16:creationId xmlns:a16="http://schemas.microsoft.com/office/drawing/2014/main" id="{EABEC5E5-A877-431E-CE50-C780941DC2F0}"/>
              </a:ext>
            </a:extLst>
          </p:cNvPr>
          <p:cNvSpPr txBox="1"/>
          <p:nvPr/>
        </p:nvSpPr>
        <p:spPr>
          <a:xfrm>
            <a:off x="5427053" y="563052"/>
            <a:ext cx="1546540" cy="342303"/>
          </a:xfrm>
          <a:prstGeom prst="rect">
            <a:avLst/>
          </a:prstGeom>
        </p:spPr>
        <p:txBody>
          <a:bodyPr wrap="square" lIns="0" tIns="0" rIns="0" bIns="0" rtlCol="0">
            <a:noAutofit/>
          </a:bodyPr>
          <a:lstStyle/>
          <a:p>
            <a:pPr marL="12696">
              <a:lnSpc>
                <a:spcPts val="2659"/>
              </a:lnSpc>
              <a:spcBef>
                <a:spcPts val="133"/>
              </a:spcBef>
            </a:pPr>
            <a:endParaRPr sz="2499" dirty="0">
              <a:latin typeface="Gill Sans Nova" panose="020B0602020104020203" pitchFamily="34" charset="0"/>
              <a:cs typeface="Georgia"/>
            </a:endParaRPr>
          </a:p>
        </p:txBody>
      </p:sp>
      <p:sp>
        <p:nvSpPr>
          <p:cNvPr id="14" name="object 2">
            <a:extLst>
              <a:ext uri="{FF2B5EF4-FFF2-40B4-BE49-F238E27FC236}">
                <a16:creationId xmlns:a16="http://schemas.microsoft.com/office/drawing/2014/main" id="{62E9F13C-CFB0-FF92-44EA-88AFFFB34725}"/>
              </a:ext>
            </a:extLst>
          </p:cNvPr>
          <p:cNvSpPr txBox="1"/>
          <p:nvPr/>
        </p:nvSpPr>
        <p:spPr>
          <a:xfrm>
            <a:off x="554591" y="6313689"/>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sp>
        <p:nvSpPr>
          <p:cNvPr id="15" name="object 2">
            <a:extLst>
              <a:ext uri="{FF2B5EF4-FFF2-40B4-BE49-F238E27FC236}">
                <a16:creationId xmlns:a16="http://schemas.microsoft.com/office/drawing/2014/main" id="{634EB873-1D55-BF8C-E231-4F726263FE2C}"/>
              </a:ext>
            </a:extLst>
          </p:cNvPr>
          <p:cNvSpPr txBox="1"/>
          <p:nvPr/>
        </p:nvSpPr>
        <p:spPr>
          <a:xfrm>
            <a:off x="2696190" y="6247044"/>
            <a:ext cx="11079642" cy="152359"/>
          </a:xfrm>
          <a:prstGeom prst="rect">
            <a:avLst/>
          </a:prstGeom>
        </p:spPr>
        <p:txBody>
          <a:bodyPr wrap="square" lIns="0" tIns="0" rIns="0" bIns="0" rtlCol="0">
            <a:noAutofit/>
          </a:bodyPr>
          <a:lstStyle/>
          <a:p>
            <a:pPr marL="25392">
              <a:lnSpc>
                <a:spcPts val="1000"/>
              </a:lnSpc>
            </a:pPr>
            <a:endParaRPr sz="1000">
              <a:latin typeface="Gill Sans Nova" panose="020B0602020104020203" pitchFamily="34" charset="0"/>
            </a:endParaRPr>
          </a:p>
        </p:txBody>
      </p:sp>
      <p:pic>
        <p:nvPicPr>
          <p:cNvPr id="4" name="Picture 3">
            <a:extLst>
              <a:ext uri="{FF2B5EF4-FFF2-40B4-BE49-F238E27FC236}">
                <a16:creationId xmlns:a16="http://schemas.microsoft.com/office/drawing/2014/main" id="{D490A4F0-8012-86EA-38A7-7D019E5751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822" y="2312885"/>
            <a:ext cx="10233181" cy="1540698"/>
          </a:xfrm>
          <a:prstGeom prst="rect">
            <a:avLst/>
          </a:prstGeom>
          <a:noFill/>
          <a:ln>
            <a:noFill/>
          </a:ln>
        </p:spPr>
      </p:pic>
    </p:spTree>
    <p:extLst>
      <p:ext uri="{BB962C8B-B14F-4D97-AF65-F5344CB8AC3E}">
        <p14:creationId xmlns:p14="http://schemas.microsoft.com/office/powerpoint/2010/main" val="294633128"/>
      </p:ext>
    </p:extLst>
  </p:cSld>
  <p:clrMapOvr>
    <a:masterClrMapping/>
  </p:clrMapOvr>
</p:sld>
</file>

<file path=ppt/theme/theme1.xml><?xml version="1.0" encoding="utf-8"?>
<a:theme xmlns:a="http://schemas.openxmlformats.org/drawingml/2006/main" name="CRS_2020_PPT">
  <a:themeElements>
    <a:clrScheme name="CTWWC 2023">
      <a:dk1>
        <a:srgbClr val="000000"/>
      </a:dk1>
      <a:lt1>
        <a:srgbClr val="FFFFFF"/>
      </a:lt1>
      <a:dk2>
        <a:srgbClr val="44546A"/>
      </a:dk2>
      <a:lt2>
        <a:srgbClr val="E7E6E6"/>
      </a:lt2>
      <a:accent1>
        <a:srgbClr val="00468B"/>
      </a:accent1>
      <a:accent2>
        <a:srgbClr val="79A02C"/>
      </a:accent2>
      <a:accent3>
        <a:srgbClr val="A25EB5"/>
      </a:accent3>
      <a:accent4>
        <a:srgbClr val="7095AD"/>
      </a:accent4>
      <a:accent5>
        <a:srgbClr val="D3DEE5"/>
      </a:accent5>
      <a:accent6>
        <a:srgbClr val="E7F0DD"/>
      </a:accent6>
      <a:hlink>
        <a:srgbClr val="0563C1"/>
      </a:hlink>
      <a:folHlink>
        <a:srgbClr val="954F72"/>
      </a:folHlink>
    </a:clrScheme>
    <a:fontScheme name="CRS_PPT_Fonts">
      <a:majorFont>
        <a:latin typeface="Times New Roman"/>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WWC PowerPoint Presentation - Widescreen 2024" id="{8A9D3BA1-29D6-41AD-9DCC-8ABA56567A14}" vid="{241927BC-A565-41E6-A132-CF40DB603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C3619A17A6394AB48AE4F27FC2CB9B" ma:contentTypeVersion="51" ma:contentTypeDescription="Create a new document." ma:contentTypeScope="" ma:versionID="7f6a7d21b0799005d410e81a89991e16">
  <xsd:schema xmlns:xsd="http://www.w3.org/2001/XMLSchema" xmlns:xs="http://www.w3.org/2001/XMLSchema" xmlns:p="http://schemas.microsoft.com/office/2006/metadata/properties" xmlns:ns1="http://schemas.microsoft.com/sharepoint/v3" xmlns:ns2="d592a358-000f-415d-80de-2ffcc011bbcc" xmlns:ns3="cbc6d95b-4f3e-4aef-822c-759093850b94" xmlns:ns4="b2594ab3-d42a-4e76-bde3-98c81b560ae9" targetNamespace="http://schemas.microsoft.com/office/2006/metadata/properties" ma:root="true" ma:fieldsID="b2b91229f16885b4a95ca64a51c5be46" ns1:_="" ns2:_="" ns3:_="" ns4:_="">
    <xsd:import namespace="http://schemas.microsoft.com/sharepoint/v3"/>
    <xsd:import namespace="d592a358-000f-415d-80de-2ffcc011bbcc"/>
    <xsd:import namespace="cbc6d95b-4f3e-4aef-822c-759093850b94"/>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4:TaxCatchAll" minOccurs="0"/>
                <xsd:element ref="ns2:pf965d63094e47a5970bc4ed41e0f577" minOccurs="0"/>
                <xsd:element ref="ns2:Description" minOccurs="0"/>
                <xsd:element ref="ns2:Source" minOccurs="0"/>
                <xsd:element ref="ns1:_ip_UnifiedCompliancePolicyProperties" minOccurs="0"/>
                <xsd:element ref="ns1:_ip_UnifiedCompliancePolicyUIAction" minOccurs="0"/>
                <xsd:element ref="ns2:MediaLengthInSeconds"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92a358-000f-415d-80de-2ffcc011b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f965d63094e47a5970bc4ed41e0f577" ma:index="22" nillable="true" ma:taxonomy="true" ma:internalName="pf965d63094e47a5970bc4ed41e0f577" ma:taxonomyFieldName="Tags" ma:displayName="Document Tag" ma:indexed="true" ma:readOnly="false" ma:default="" ma:fieldId="{9f965d63-094e-47a5-970b-c4ed41e0f577}" ma:sspId="ee90c631-7896-4d4b-aef2-bd8af8cfcaaa" ma:termSetId="a76fcca4-6e97-4235-ba0e-570fe36390fc" ma:anchorId="00000000-0000-0000-0000-000000000000" ma:open="false" ma:isKeyword="false">
      <xsd:complexType>
        <xsd:sequence>
          <xsd:element ref="pc:Terms" minOccurs="0" maxOccurs="1"/>
        </xsd:sequence>
      </xsd:complexType>
    </xsd:element>
    <xsd:element name="Description" ma:index="23" nillable="true" ma:displayName="Description" ma:format="Dropdown" ma:internalName="Description">
      <xsd:simpleType>
        <xsd:restriction base="dms:Note">
          <xsd:maxLength value="255"/>
        </xsd:restriction>
      </xsd:simpleType>
    </xsd:element>
    <xsd:element name="Source" ma:index="24" nillable="true" ma:displayName="Source" ma:format="Dropdown" ma:internalName="Source">
      <xsd:simpleType>
        <xsd:restriction base="dms:Choice">
          <xsd:enumeration value="Better Care Network"/>
          <xsd:enumeration value="The Alliance"/>
          <xsd:enumeration value="Save the Children"/>
          <xsd:enumeration value="Lumos"/>
          <xsd:enumeration value="Family for Every Child"/>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c6d95b-4f3e-4aef-822c-759093850b9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562849a-9379-421e-86c2-593adad6925c}" ma:internalName="TaxCatchAll" ma:showField="CatchAllData" ma:web="cbc6d95b-4f3e-4aef-822c-759093850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594ab3-d42a-4e76-bde3-98c81b560ae9" xsi:nil="true"/>
    <lcf76f155ced4ddcb4097134ff3c332f xmlns="d592a358-000f-415d-80de-2ffcc011bbcc">
      <Terms xmlns="http://schemas.microsoft.com/office/infopath/2007/PartnerControls"/>
    </lcf76f155ced4ddcb4097134ff3c332f>
    <pf965d63094e47a5970bc4ed41e0f577 xmlns="d592a358-000f-415d-80de-2ffcc011bbcc">
      <Terms xmlns="http://schemas.microsoft.com/office/infopath/2007/PartnerControls"/>
    </pf965d63094e47a5970bc4ed41e0f577>
    <_ip_UnifiedCompliancePolicyUIAction xmlns="http://schemas.microsoft.com/sharepoint/v3" xsi:nil="true"/>
    <Description xmlns="d592a358-000f-415d-80de-2ffcc011bbcc" xsi:nil="true"/>
    <_ip_UnifiedCompliancePolicyProperties xmlns="http://schemas.microsoft.com/sharepoint/v3" xsi:nil="true"/>
    <Source xmlns="d592a358-000f-415d-80de-2ffcc011bbcc" xsi:nil="true"/>
  </documentManagement>
</p:properties>
</file>

<file path=customXml/itemProps1.xml><?xml version="1.0" encoding="utf-8"?>
<ds:datastoreItem xmlns:ds="http://schemas.openxmlformats.org/officeDocument/2006/customXml" ds:itemID="{97161C77-4666-4246-BBCD-C34F72AD3419}">
  <ds:schemaRefs>
    <ds:schemaRef ds:uri="http://schemas.microsoft.com/sharepoint/v3/contenttype/forms"/>
  </ds:schemaRefs>
</ds:datastoreItem>
</file>

<file path=customXml/itemProps2.xml><?xml version="1.0" encoding="utf-8"?>
<ds:datastoreItem xmlns:ds="http://schemas.openxmlformats.org/officeDocument/2006/customXml" ds:itemID="{A84729ED-7576-41D8-95D7-4C53BB175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92a358-000f-415d-80de-2ffcc011bbcc"/>
    <ds:schemaRef ds:uri="cbc6d95b-4f3e-4aef-822c-759093850b94"/>
    <ds:schemaRef ds:uri="b2594ab3-d42a-4e76-bde3-98c81b560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EDAF73-4893-4F4B-B2AD-01C785BB3A4F}">
  <ds:schemaRefs>
    <ds:schemaRef ds:uri="http://schemas.microsoft.com/office/infopath/2007/PartnerControls"/>
    <ds:schemaRef ds:uri="http://purl.org/dc/terms/"/>
    <ds:schemaRef ds:uri="d592a358-000f-415d-80de-2ffcc011bbcc"/>
    <ds:schemaRef ds:uri="http://purl.org/dc/dcmitype/"/>
    <ds:schemaRef ds:uri="http://schemas.microsoft.com/office/2006/metadata/properties"/>
    <ds:schemaRef ds:uri="b2594ab3-d42a-4e76-bde3-98c81b560ae9"/>
    <ds:schemaRef ds:uri="http://schemas.microsoft.com/office/2006/documentManagement/types"/>
    <ds:schemaRef ds:uri="http://www.w3.org/XML/1998/namespace"/>
    <ds:schemaRef ds:uri="cbc6d95b-4f3e-4aef-822c-759093850b94"/>
    <ds:schemaRef ds:uri="http://schemas.openxmlformats.org/package/2006/metadata/core-propertie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323</TotalTime>
  <Words>1647</Words>
  <Application>Microsoft Macintosh PowerPoint</Application>
  <PresentationFormat>Custom</PresentationFormat>
  <Paragraphs>229</Paragraphs>
  <Slides>36</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Arial</vt:lpstr>
      <vt:lpstr>Calibri</vt:lpstr>
      <vt:lpstr>Georgia</vt:lpstr>
      <vt:lpstr>Gill Sans Nova</vt:lpstr>
      <vt:lpstr>Google Sans</vt:lpstr>
      <vt:lpstr>ITC New Baskerville Std</vt:lpstr>
      <vt:lpstr>Source Sans Pro</vt:lpstr>
      <vt:lpstr>Times New Roman</vt:lpstr>
      <vt:lpstr>CRS_2020_PPT</vt:lpstr>
      <vt:lpstr>Costing the  Changing the Way We Care Kafaalah and Case Management Scaling Models</vt:lpstr>
      <vt:lpstr>Outline: Costing the Kafaalah Scaling Model</vt:lpstr>
      <vt:lpstr>Outline: Costing the Kafaalah Scaling Model</vt:lpstr>
      <vt:lpstr>Methodology: Scope of the Costing</vt:lpstr>
      <vt:lpstr>Methodology: Costing Approach</vt:lpstr>
      <vt:lpstr>PowerPoint Presentation</vt:lpstr>
      <vt:lpstr>Outline: Costing the Kafaalah Scaling Model</vt:lpstr>
      <vt:lpstr>Structure of the Costing Tool</vt:lpstr>
      <vt:lpstr>Classification of Costing Results</vt:lpstr>
      <vt:lpstr>Specifying costing inputs, prices and quantities</vt:lpstr>
      <vt:lpstr>Costing Template USD</vt:lpstr>
      <vt:lpstr>General Cost Assumptions</vt:lpstr>
      <vt:lpstr>Outline: Costing the Kafaalah Scaling Model</vt:lpstr>
      <vt:lpstr>Disclaimer</vt:lpstr>
      <vt:lpstr>Overall Costing Result</vt:lpstr>
      <vt:lpstr>Summary by Strategic Area</vt:lpstr>
      <vt:lpstr>Outline: Costing the Kafaalah Scaling Model</vt:lpstr>
      <vt:lpstr>PowerPoint Presentation</vt:lpstr>
      <vt:lpstr>PowerPoint Presentation</vt:lpstr>
      <vt:lpstr>Outline: Costing the Case Management Scaling Model</vt:lpstr>
      <vt:lpstr>PowerPoint Presentation</vt:lpstr>
      <vt:lpstr>Methodology: Scope of the Costing</vt:lpstr>
      <vt:lpstr>Methodology: Costing Approach</vt:lpstr>
      <vt:lpstr>PowerPoint Presentation</vt:lpstr>
      <vt:lpstr>PowerPoint Presentation</vt:lpstr>
      <vt:lpstr>Structure of the Costing Tool</vt:lpstr>
      <vt:lpstr>Cost Classification in the CM Costing Tool</vt:lpstr>
      <vt:lpstr>Specifying Unit Costs &amp; Quantities</vt:lpstr>
      <vt:lpstr>General Cost Assumptions</vt:lpstr>
      <vt:lpstr>Operating and Capital Cost Assumptions</vt:lpstr>
      <vt:lpstr>Cost Allocation: Horizontal and Vertical Allocation </vt:lpstr>
      <vt:lpstr>Outline - Costing the CM Scaling Model</vt:lpstr>
      <vt:lpstr>Costing Summary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Blum, Marie</dc:creator>
  <cp:lastModifiedBy>Alena Sherman</cp:lastModifiedBy>
  <cp:revision>2</cp:revision>
  <dcterms:created xsi:type="dcterms:W3CDTF">2024-03-28T19:01:43Z</dcterms:created>
  <dcterms:modified xsi:type="dcterms:W3CDTF">2025-11-25T18:19:30Z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MediaServiceImageTags">
    <vt:lpwstr/>
  </property>
  <property fmtid="{D5CDD505-2E9C-101B-9397-08002B2CF9AE}" pid="4" name="ContentTypeId">
    <vt:lpwstr>0x010100C8C3619A17A6394AB48AE4F27FC2CB9B</vt:lpwstr>
  </property>
</Properties>
</file>