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71" r:id="rId3"/>
    <p:sldId id="272" r:id="rId4"/>
    <p:sldId id="273" r:id="rId5"/>
    <p:sldId id="270" r:id="rId6"/>
    <p:sldId id="267" r:id="rId7"/>
    <p:sldId id="257" r:id="rId8"/>
    <p:sldId id="258" r:id="rId9"/>
    <p:sldId id="259" r:id="rId10"/>
    <p:sldId id="260" r:id="rId11"/>
    <p:sldId id="261" r:id="rId12"/>
    <p:sldId id="262" r:id="rId13"/>
    <p:sldId id="263" r:id="rId14"/>
    <p:sldId id="268" r:id="rId15"/>
    <p:sldId id="269" r:id="rId16"/>
    <p:sldId id="264" r:id="rId17"/>
  </p:sldIdLst>
  <p:sldSz cx="12192000" cy="6858000"/>
  <p:notesSz cx="6858000" cy="9144000"/>
  <p:embeddedFontLst>
    <p:embeddedFont>
      <p:font typeface="Helvetica Neue" panose="02000503000000020004" pitchFamily="2" charset="0"/>
      <p:regular r:id="rId19"/>
      <p:bold r:id="rId20"/>
      <p:italic r:id="rId21"/>
      <p:boldItalic r:id="rId22"/>
    </p:embeddedFont>
    <p:embeddedFont>
      <p:font typeface="Helvetica Neue Light" panose="020004030000000200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79uW+ZoM/UcC91s2Fb7TkjST7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1EAD9E-125D-43F7-8CC9-EECD599FD992}">
  <a:tblStyle styleId="{FD1EAD9E-125D-43F7-8CC9-EECD599FD99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a:tcStyle>
        <a:tcBdr/>
        <a:fill>
          <a:solidFill>
            <a:srgbClr val="CAD1DA"/>
          </a:solidFill>
        </a:fill>
      </a:tcStyle>
    </a:band1H>
    <a:band2H>
      <a:tcTxStyle/>
      <a:tcStyle>
        <a:tcBdr/>
      </a:tcStyle>
    </a:band2H>
    <a:band1V>
      <a:tcTxStyle/>
      <a:tcStyle>
        <a:tcBdr/>
        <a:fill>
          <a:solidFill>
            <a:srgbClr val="CAD1D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8"/>
    <p:restoredTop sz="62667" autoAdjust="0"/>
  </p:normalViewPr>
  <p:slideViewPr>
    <p:cSldViewPr snapToGrid="0">
      <p:cViewPr varScale="1">
        <p:scale>
          <a:sx n="62" d="100"/>
          <a:sy n="62" d="100"/>
        </p:scale>
        <p:origin x="16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5" name="Google Shape;2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85" name="Google Shape;2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dirty="0"/>
          </a:p>
        </p:txBody>
      </p:sp>
      <p:sp>
        <p:nvSpPr>
          <p:cNvPr id="3" name="Segnaposto note 2"/>
          <p:cNvSpPr>
            <a:spLocks noGrp="1"/>
          </p:cNvSpPr>
          <p:nvPr>
            <p:ph type="body" idx="1"/>
          </p:nvPr>
        </p:nvSpPr>
        <p:spPr/>
        <p:txBody>
          <a:bodyPr/>
          <a:lstStyle/>
          <a:p>
            <a:r>
              <a:rPr lang="en-GB" b="1" dirty="0"/>
              <a:t>Primary Prevention Framework – Monitoring and Evaluation Addendum: </a:t>
            </a:r>
            <a:r>
              <a:rPr lang="en-GB" dirty="0"/>
              <a:t>This M&amp;E Addendum is a companion to the PPF, addressing the unique challenges of monitoring and evaluating primary preventative approaches in humanitarian settings, which emphasizes identifying and addressing risk and protective factors to avert harmful outcomes for children before they occur. This addendum provides practical guidance on monitoring and evaluating the success of primary prevention. It also refers humanitarian actors, where possible, to standard tools and methodologies to measure progress and adapt interventions. </a:t>
            </a:r>
            <a:endParaRPr lang="en-GB" b="1" dirty="0"/>
          </a:p>
          <a:p>
            <a:r>
              <a:rPr lang="en-GB" b="1" dirty="0"/>
              <a:t>Annex 1: </a:t>
            </a:r>
            <a:r>
              <a:rPr lang="en-GB" dirty="0"/>
              <a:t>Examples of common risk and protective factors This annex provides examples of common risk and protective factors across the socio-ecological model and is a key tool when providing training on primary prevention. It can also be used during the Assessment and Situation Analysis phase of the program management cycle to support analysis and reporting of the results of the Risk and Protective Factor Ranking Exercise. </a:t>
            </a:r>
          </a:p>
          <a:p>
            <a:r>
              <a:rPr lang="en-GB" b="1" dirty="0"/>
              <a:t>Annex 2: </a:t>
            </a:r>
            <a:r>
              <a:rPr lang="en-GB" dirty="0"/>
              <a:t>Suggested actions to integrate the prevention principles into the program cycle This annex provides guidance on how to integrate the nine key prevention principles into each step of the program cycle. It should be consulted throughout each step of the program cycle to ensure primary prevention approaches are aligned with prevention principles. This annex also provides links and references to additional supporting material, where relevant. </a:t>
            </a:r>
          </a:p>
          <a:p>
            <a:r>
              <a:rPr lang="en-GB" b="1" dirty="0"/>
              <a:t>Annex 3: </a:t>
            </a:r>
            <a:r>
              <a:rPr lang="en-GB" dirty="0"/>
              <a:t>Example logical framework for a primary prevention CPHA program This annex is a simple logical framework for a primary prevention program seeking to prevent the recruitment of children by armed groups. It includes sample activities, indicators and outcomes. This can be used as a guide for developing a logical framework for a primary preventive approach, or as a tool during trainings to illustrate a primary prevention approach.</a:t>
            </a:r>
          </a:p>
          <a:p>
            <a:r>
              <a:rPr lang="en-GB" b="1" dirty="0"/>
              <a:t>Annex 4: </a:t>
            </a:r>
            <a:r>
              <a:rPr lang="en-GB" dirty="0"/>
              <a:t>Risk and protective factor prioritization tool This tool facilitates the prioritization of risk and protective factors identified in a given context. It allows teams to narrow down the number of risk and protective factors to focus on in a primary preventive approach, based on the following criteria: impact, feasibility, and intersection with multiple types of harm. The resulting prioritized risk and protective factors will then inform program design.</a:t>
            </a:r>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716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5ED10-EE80-2997-1192-6D09E44FD7C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174D14-50CA-7157-9EA6-62EFB232FA37}"/>
              </a:ext>
            </a:extLst>
          </p:cNvPr>
          <p:cNvSpPr>
            <a:spLocks noGrp="1" noRot="1" noChangeAspect="1"/>
          </p:cNvSpPr>
          <p:nvPr>
            <p:ph type="sldImg"/>
          </p:nvPr>
        </p:nvSpPr>
        <p:spPr/>
        <p:txBody>
          <a:bodyPr/>
          <a:lstStyle/>
          <a:p>
            <a:endParaRPr lang="en-GB" dirty="0"/>
          </a:p>
        </p:txBody>
      </p:sp>
      <p:sp>
        <p:nvSpPr>
          <p:cNvPr id="3" name="Segnaposto note 2">
            <a:extLst>
              <a:ext uri="{FF2B5EF4-FFF2-40B4-BE49-F238E27FC236}">
                <a16:creationId xmlns:a16="http://schemas.microsoft.com/office/drawing/2014/main" id="{A126010F-5DDF-EB05-4DD8-59153E0570A3}"/>
              </a:ext>
            </a:extLst>
          </p:cNvPr>
          <p:cNvSpPr>
            <a:spLocks noGrp="1"/>
          </p:cNvSpPr>
          <p:nvPr>
            <p:ph type="body" idx="1"/>
          </p:nvPr>
        </p:nvSpPr>
        <p:spPr/>
        <p:txBody>
          <a:bodyPr/>
          <a:lstStyle/>
          <a:p>
            <a:r>
              <a:rPr lang="en-GB" b="1" dirty="0"/>
              <a:t>Annex 5: </a:t>
            </a:r>
            <a:r>
              <a:rPr lang="en-GB" dirty="0"/>
              <a:t>Summary of evidence-based CPHA prevention approaches This annex suggests evidence-based approaches for addressing risk factors and preventing harmful outcomes. The evidence base for these activities can be found in the “Prevention Framework: Desk Review Synthesis.” The annex is organized according to the socio-ecological model, providing several examples of interventions and activities per level. The annex also draws linkages with existing resources. </a:t>
            </a:r>
          </a:p>
          <a:p>
            <a:r>
              <a:rPr lang="en-GB" b="1" dirty="0"/>
              <a:t>Annex 6: </a:t>
            </a:r>
            <a:r>
              <a:rPr lang="en-GB" dirty="0"/>
              <a:t>One pager on what is primary prevention for multi sectoral actors This annex provides a short explanation of primary prevention and why it is important for other humanitarian sectors. It is useful for CPHA practitioners to know how to better engage with colleagues from other sectors, and for other sectors to understand why their contribution is critical to implement primary prevention approaches and reduce harmful outcomes. </a:t>
            </a:r>
          </a:p>
          <a:p>
            <a:r>
              <a:rPr lang="en-GB" b="1" dirty="0"/>
              <a:t>Annex 7: </a:t>
            </a:r>
            <a:r>
              <a:rPr lang="en-GB" dirty="0"/>
              <a:t>Orientation session for external stakeholders This annex is a short presentation targeting various audiences, including coordination groups (interagency working groups, clusters etc.) as well as internal stakeholders (country management teams) and external stakeholders (other NGO actors and government actors). It outlines the importance of primary prevention, guiding principles and key terminology. </a:t>
            </a:r>
          </a:p>
          <a:p>
            <a:r>
              <a:rPr lang="en-GB" b="1" dirty="0"/>
              <a:t>Annex 8: </a:t>
            </a:r>
            <a:r>
              <a:rPr lang="en-GB" dirty="0"/>
              <a:t>Primary prevention design flowchart This annex is a visual depiction of the process one should follow to move from selecting a harmful outcome to designing a primary prevention program. It includes the key steps, from identifying a harmful outcome, to identifying and prioritizing risk and protective factors, to crafting a theory of change and designing activities and an M&amp;E framework. Useful guidance and references are included. </a:t>
            </a:r>
          </a:p>
          <a:p>
            <a:r>
              <a:rPr lang="en-GB" b="1" dirty="0"/>
              <a:t>Annex 9: </a:t>
            </a:r>
            <a:r>
              <a:rPr lang="en-GB" dirty="0"/>
              <a:t>Monitoring and evaluation framework The monitoring and evaluation framework includes a sample logical framework with objectives, activities and indicators for a primary preventive approach as well as a monitoring and evaluation plan. It is intended to be used as an illustrative example to support teams in designing primary preventive approaches, as every prevention project must be tailored to the specific context, harmful outcomes, and prioritized risk and protective factors. </a:t>
            </a:r>
          </a:p>
          <a:p>
            <a:r>
              <a:rPr lang="en-GB" b="1" dirty="0"/>
              <a:t>Annex 10: </a:t>
            </a:r>
            <a:r>
              <a:rPr lang="en-GB" dirty="0"/>
              <a:t>Key advocacy messages These advocacy messages can be used by CPHA actors for internal and external advocacy efforts.</a:t>
            </a:r>
          </a:p>
        </p:txBody>
      </p:sp>
      <p:sp>
        <p:nvSpPr>
          <p:cNvPr id="4" name="Segnaposto numero diapositiva 3">
            <a:extLst>
              <a:ext uri="{FF2B5EF4-FFF2-40B4-BE49-F238E27FC236}">
                <a16:creationId xmlns:a16="http://schemas.microsoft.com/office/drawing/2014/main" id="{CBCB3E54-D34B-A13D-6BE3-649504498A8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2359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dirty="0"/>
          </a:p>
        </p:txBody>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06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dirty="0"/>
          </a:p>
        </p:txBody>
      </p:sp>
      <p:sp>
        <p:nvSpPr>
          <p:cNvPr id="3" name="Segnaposto note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A primary preventive approach is one that seeks to strengthen protective factors and mitigate risk factors at a population level in order to prevent harm to children. The below diagram provides a visual depiction of this.</a:t>
            </a:r>
            <a:endParaRPr lang="en-GB" dirty="0"/>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95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Emergency preparedness is the activities and measures taken before a crisis to ensure a rapid and</a:t>
            </a:r>
            <a:endParaRPr dirty="0"/>
          </a:p>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effective response.</a:t>
            </a:r>
            <a:endParaRPr dirty="0"/>
          </a:p>
        </p:txBody>
      </p:sp>
      <p:sp>
        <p:nvSpPr>
          <p:cNvPr id="261" name="Google Shape;2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A primary prevention approach is based on a comprehensive analysis of the risk and protective</a:t>
            </a:r>
            <a:endParaRPr dirty="0"/>
          </a:p>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factors that impact whether children experience harmful outcomes. It goes beyond the question</a:t>
            </a:r>
            <a:endParaRPr dirty="0"/>
          </a:p>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of “What are the harmful outcomes to children occurring in this context?” (e.g., child marriage,</a:t>
            </a:r>
            <a:endParaRPr dirty="0"/>
          </a:p>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violence in schools, recruitment in armed forces, family separation). Prevention programming also</a:t>
            </a:r>
            <a:endParaRPr dirty="0"/>
          </a:p>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needs to know:</a:t>
            </a:r>
            <a:endParaRPr dirty="0"/>
          </a:p>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 “What are the risk factors leading to harmful outcomes for children?” and</a:t>
            </a:r>
            <a:endParaRPr dirty="0"/>
          </a:p>
          <a:p>
            <a:pPr marL="0" lvl="0" indent="0" algn="l" rtl="0">
              <a:spcBef>
                <a:spcPts val="0"/>
              </a:spcBef>
              <a:spcAft>
                <a:spcPts val="0"/>
              </a:spcAft>
              <a:buNone/>
            </a:pPr>
            <a:r>
              <a:rPr lang="en-GB" sz="1800" b="0" i="0" u="none" strike="noStrike" dirty="0">
                <a:latin typeface="Helvetica Neue Light"/>
                <a:ea typeface="Helvetica Neue Light"/>
                <a:cs typeface="Helvetica Neue Light"/>
                <a:sym typeface="Helvetica Neue Light"/>
              </a:rPr>
              <a:t>• “What are the protective factors that can prevent children from experiencing harmful outcomes?”17</a:t>
            </a:r>
            <a:endParaRPr dirty="0"/>
          </a:p>
        </p:txBody>
      </p:sp>
      <p:sp>
        <p:nvSpPr>
          <p:cNvPr id="267" name="Google Shape;2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73" name="Google Shape;2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2"/>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14;p1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5" name="Google Shape;65;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405E7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22"/>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71" name="Google Shape;71;p22"/>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72" name="Google Shape;72;p22"/>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73"/>
        <p:cNvGrpSpPr/>
        <p:nvPr/>
      </p:nvGrpSpPr>
      <p:grpSpPr>
        <a:xfrm>
          <a:off x="0" y="0"/>
          <a:ext cx="0" cy="0"/>
          <a:chOff x="0" y="0"/>
          <a:chExt cx="0" cy="0"/>
        </a:xfrm>
      </p:grpSpPr>
      <p:sp>
        <p:nvSpPr>
          <p:cNvPr id="74" name="Google Shape;7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5" name="Google Shape;75;p23"/>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16794"/>
              </a:solidFill>
              <a:latin typeface="Calibri"/>
              <a:ea typeface="Calibri"/>
              <a:cs typeface="Calibri"/>
              <a:sym typeface="Calibri"/>
            </a:endParaRPr>
          </a:p>
        </p:txBody>
      </p:sp>
      <p:pic>
        <p:nvPicPr>
          <p:cNvPr id="76" name="Google Shape;76;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7" name="Google Shape;77;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24"/>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16794"/>
              </a:solidFill>
              <a:latin typeface="Calibri"/>
              <a:ea typeface="Calibri"/>
              <a:cs typeface="Calibri"/>
              <a:sym typeface="Calibri"/>
            </a:endParaRPr>
          </a:p>
        </p:txBody>
      </p:sp>
      <p:pic>
        <p:nvPicPr>
          <p:cNvPr id="83" name="Google Shape;83;p2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84" name="Google Shape;84;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87"/>
        <p:cNvGrpSpPr/>
        <p:nvPr/>
      </p:nvGrpSpPr>
      <p:grpSpPr>
        <a:xfrm>
          <a:off x="0" y="0"/>
          <a:ext cx="0" cy="0"/>
          <a:chOff x="0" y="0"/>
          <a:chExt cx="0" cy="0"/>
        </a:xfrm>
      </p:grpSpPr>
      <p:sp>
        <p:nvSpPr>
          <p:cNvPr id="88" name="Google Shape;8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25"/>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16794"/>
              </a:solidFill>
              <a:latin typeface="Calibri"/>
              <a:ea typeface="Calibri"/>
              <a:cs typeface="Calibri"/>
              <a:sym typeface="Calibri"/>
            </a:endParaRPr>
          </a:p>
        </p:txBody>
      </p:sp>
      <p:pic>
        <p:nvPicPr>
          <p:cNvPr id="90" name="Google Shape;90;p25"/>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91" name="Google Shape;91;p2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6" name="Google Shape;96;p26"/>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97" name="Google Shape;97;p26"/>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8" name="Google Shape;98;p26"/>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6"/>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2" name="Google Shape;102;p27"/>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3" name="Google Shape;103;p27"/>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4" name="Google Shape;104;p27"/>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8" name="Google Shape;108;p2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09" name="Google Shape;109;p2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0" name="Google Shape;110;p2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2"/>
        <p:cNvGrpSpPr/>
        <p:nvPr/>
      </p:nvGrpSpPr>
      <p:grpSpPr>
        <a:xfrm>
          <a:off x="0" y="0"/>
          <a:ext cx="0" cy="0"/>
          <a:chOff x="0" y="0"/>
          <a:chExt cx="0" cy="0"/>
        </a:xfrm>
      </p:grpSpPr>
      <p:sp>
        <p:nvSpPr>
          <p:cNvPr id="113" name="Google Shape;113;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4" name="Google Shape;114;p29"/>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5" name="Google Shape;115;p29"/>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6" name="Google Shape;116;p29"/>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118"/>
        <p:cNvGrpSpPr/>
        <p:nvPr/>
      </p:nvGrpSpPr>
      <p:grpSpPr>
        <a:xfrm>
          <a:off x="0" y="0"/>
          <a:ext cx="0" cy="0"/>
          <a:chOff x="0" y="0"/>
          <a:chExt cx="0" cy="0"/>
        </a:xfrm>
      </p:grpSpPr>
      <p:grpSp>
        <p:nvGrpSpPr>
          <p:cNvPr id="119" name="Google Shape;119;p30"/>
          <p:cNvGrpSpPr/>
          <p:nvPr/>
        </p:nvGrpSpPr>
        <p:grpSpPr>
          <a:xfrm>
            <a:off x="0" y="5303521"/>
            <a:ext cx="12192000" cy="1639827"/>
            <a:chOff x="0" y="5303521"/>
            <a:chExt cx="12192000" cy="1639827"/>
          </a:xfrm>
        </p:grpSpPr>
        <p:pic>
          <p:nvPicPr>
            <p:cNvPr id="120" name="Google Shape;120;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1" name="Google Shape;121;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2" name="Google Shape;122;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 name="Google Shape;21;p13"/>
          <p:cNvGrpSpPr/>
          <p:nvPr/>
        </p:nvGrpSpPr>
        <p:grpSpPr>
          <a:xfrm>
            <a:off x="0" y="5303521"/>
            <a:ext cx="12192000" cy="1639827"/>
            <a:chOff x="0" y="5303521"/>
            <a:chExt cx="12192000" cy="1639827"/>
          </a:xfrm>
        </p:grpSpPr>
        <p:pic>
          <p:nvPicPr>
            <p:cNvPr id="22" name="Google Shape;22;p1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23" name="Google Shape;23;p1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5"/>
        <p:cNvGrpSpPr/>
        <p:nvPr/>
      </p:nvGrpSpPr>
      <p:grpSpPr>
        <a:xfrm>
          <a:off x="0" y="0"/>
          <a:ext cx="0" cy="0"/>
          <a:chOff x="0" y="0"/>
          <a:chExt cx="0" cy="0"/>
        </a:xfrm>
      </p:grpSpPr>
      <p:grpSp>
        <p:nvGrpSpPr>
          <p:cNvPr id="126" name="Google Shape;126;p31"/>
          <p:cNvGrpSpPr/>
          <p:nvPr/>
        </p:nvGrpSpPr>
        <p:grpSpPr>
          <a:xfrm>
            <a:off x="0" y="5303521"/>
            <a:ext cx="12192000" cy="1639827"/>
            <a:chOff x="0" y="5303521"/>
            <a:chExt cx="12192000" cy="1639827"/>
          </a:xfrm>
        </p:grpSpPr>
        <p:pic>
          <p:nvPicPr>
            <p:cNvPr id="127" name="Google Shape;127;p3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8" name="Google Shape;128;p3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9" name="Google Shape;129;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1"/>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32"/>
        <p:cNvGrpSpPr/>
        <p:nvPr/>
      </p:nvGrpSpPr>
      <p:grpSpPr>
        <a:xfrm>
          <a:off x="0" y="0"/>
          <a:ext cx="0" cy="0"/>
          <a:chOff x="0" y="0"/>
          <a:chExt cx="0" cy="0"/>
        </a:xfrm>
      </p:grpSpPr>
      <p:grpSp>
        <p:nvGrpSpPr>
          <p:cNvPr id="133" name="Google Shape;133;p32"/>
          <p:cNvGrpSpPr/>
          <p:nvPr/>
        </p:nvGrpSpPr>
        <p:grpSpPr>
          <a:xfrm>
            <a:off x="0" y="5303521"/>
            <a:ext cx="12192000" cy="1639827"/>
            <a:chOff x="0" y="5303521"/>
            <a:chExt cx="12192000" cy="1639827"/>
          </a:xfrm>
        </p:grpSpPr>
        <p:pic>
          <p:nvPicPr>
            <p:cNvPr id="134" name="Google Shape;134;p3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5" name="Google Shape;135;p3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6" name="Google Shape;136;p32"/>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2"/>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2"/>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39"/>
        <p:cNvGrpSpPr/>
        <p:nvPr/>
      </p:nvGrpSpPr>
      <p:grpSpPr>
        <a:xfrm>
          <a:off x="0" y="0"/>
          <a:ext cx="0" cy="0"/>
          <a:chOff x="0" y="0"/>
          <a:chExt cx="0" cy="0"/>
        </a:xfrm>
      </p:grpSpPr>
      <p:sp>
        <p:nvSpPr>
          <p:cNvPr id="140" name="Google Shape;140;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1" name="Google Shape;141;p33"/>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2" name="Google Shape;142;p33"/>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3" name="Google Shape;143;p33"/>
          <p:cNvSpPr>
            <a:spLocks noGrp="1"/>
          </p:cNvSpPr>
          <p:nvPr>
            <p:ph type="pic" idx="2"/>
          </p:nvPr>
        </p:nvSpPr>
        <p:spPr>
          <a:xfrm>
            <a:off x="0" y="0"/>
            <a:ext cx="4340225" cy="6858000"/>
          </a:xfrm>
          <a:prstGeom prst="rect">
            <a:avLst/>
          </a:prstGeom>
          <a:noFill/>
          <a:ln>
            <a:noFill/>
          </a:ln>
        </p:spPr>
        <p:txBody>
          <a:bodyPr/>
          <a:lstStyle/>
          <a:p>
            <a:endParaRPr lang="en-GB" dirty="0"/>
          </a:p>
        </p:txBody>
      </p:sp>
      <p:sp>
        <p:nvSpPr>
          <p:cNvPr id="144" name="Google Shape;144;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45"/>
        <p:cNvGrpSpPr/>
        <p:nvPr/>
      </p:nvGrpSpPr>
      <p:grpSpPr>
        <a:xfrm>
          <a:off x="0" y="0"/>
          <a:ext cx="0" cy="0"/>
          <a:chOff x="0" y="0"/>
          <a:chExt cx="0" cy="0"/>
        </a:xfrm>
      </p:grpSpPr>
      <p:sp>
        <p:nvSpPr>
          <p:cNvPr id="146" name="Google Shape;146;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7" name="Google Shape;147;p34"/>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48" name="Google Shape;148;p34"/>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9" name="Google Shape;149;p34"/>
          <p:cNvSpPr>
            <a:spLocks noGrp="1"/>
          </p:cNvSpPr>
          <p:nvPr>
            <p:ph type="pic" idx="2"/>
          </p:nvPr>
        </p:nvSpPr>
        <p:spPr>
          <a:xfrm>
            <a:off x="0" y="0"/>
            <a:ext cx="4340225" cy="6858000"/>
          </a:xfrm>
          <a:prstGeom prst="rect">
            <a:avLst/>
          </a:prstGeom>
          <a:noFill/>
          <a:ln>
            <a:noFill/>
          </a:ln>
        </p:spPr>
        <p:txBody>
          <a:bodyPr/>
          <a:lstStyle/>
          <a:p>
            <a:endParaRPr lang="en-GB" dirty="0"/>
          </a:p>
        </p:txBody>
      </p:sp>
      <p:sp>
        <p:nvSpPr>
          <p:cNvPr id="150" name="Google Shape;150;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3" name="Google Shape;153;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54" name="Google Shape;154;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5" name="Google Shape;155;p35"/>
          <p:cNvSpPr>
            <a:spLocks noGrp="1"/>
          </p:cNvSpPr>
          <p:nvPr>
            <p:ph type="pic" idx="2"/>
          </p:nvPr>
        </p:nvSpPr>
        <p:spPr>
          <a:xfrm>
            <a:off x="0" y="0"/>
            <a:ext cx="4340225" cy="6858000"/>
          </a:xfrm>
          <a:prstGeom prst="rect">
            <a:avLst/>
          </a:prstGeom>
          <a:noFill/>
          <a:ln>
            <a:noFill/>
          </a:ln>
        </p:spPr>
        <p:txBody>
          <a:bodyPr/>
          <a:lstStyle/>
          <a:p>
            <a:endParaRPr lang="en-GB" dirty="0"/>
          </a:p>
        </p:txBody>
      </p:sp>
      <p:sp>
        <p:nvSpPr>
          <p:cNvPr id="156" name="Google Shape;156;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9" name="Google Shape;159;p36"/>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60" name="Google Shape;160;p36"/>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1" name="Google Shape;161;p36"/>
          <p:cNvSpPr>
            <a:spLocks noGrp="1"/>
          </p:cNvSpPr>
          <p:nvPr>
            <p:ph type="pic" idx="2"/>
          </p:nvPr>
        </p:nvSpPr>
        <p:spPr>
          <a:xfrm>
            <a:off x="0" y="0"/>
            <a:ext cx="4340225" cy="6858000"/>
          </a:xfrm>
          <a:prstGeom prst="rect">
            <a:avLst/>
          </a:prstGeom>
          <a:noFill/>
          <a:ln>
            <a:noFill/>
          </a:ln>
        </p:spPr>
        <p:txBody>
          <a:bodyPr/>
          <a:lstStyle/>
          <a:p>
            <a:endParaRPr lang="en-GB" dirty="0"/>
          </a:p>
        </p:txBody>
      </p:sp>
      <p:sp>
        <p:nvSpPr>
          <p:cNvPr id="162" name="Google Shape;162;p3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63"/>
        <p:cNvGrpSpPr/>
        <p:nvPr/>
      </p:nvGrpSpPr>
      <p:grpSpPr>
        <a:xfrm>
          <a:off x="0" y="0"/>
          <a:ext cx="0" cy="0"/>
          <a:chOff x="0" y="0"/>
          <a:chExt cx="0" cy="0"/>
        </a:xfrm>
      </p:grpSpPr>
      <p:sp>
        <p:nvSpPr>
          <p:cNvPr id="164" name="Google Shape;164;p37"/>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65" name="Google Shape;165;p37"/>
          <p:cNvGrpSpPr/>
          <p:nvPr/>
        </p:nvGrpSpPr>
        <p:grpSpPr>
          <a:xfrm>
            <a:off x="-208789" y="0"/>
            <a:ext cx="12609576" cy="2174491"/>
            <a:chOff x="-1" y="5043119"/>
            <a:chExt cx="12192000" cy="1814884"/>
          </a:xfrm>
        </p:grpSpPr>
        <p:pic>
          <p:nvPicPr>
            <p:cNvPr id="166" name="Google Shape;166;p3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7" name="Google Shape;167;p3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8" name="Google Shape;168;p3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9" name="Google Shape;169;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76"/>
        <p:cNvGrpSpPr/>
        <p:nvPr/>
      </p:nvGrpSpPr>
      <p:grpSpPr>
        <a:xfrm>
          <a:off x="0" y="0"/>
          <a:ext cx="0" cy="0"/>
          <a:chOff x="0" y="0"/>
          <a:chExt cx="0" cy="0"/>
        </a:xfrm>
      </p:grpSpPr>
      <p:sp>
        <p:nvSpPr>
          <p:cNvPr id="177" name="Google Shape;177;p38"/>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78" name="Google Shape;178;p38"/>
          <p:cNvGrpSpPr/>
          <p:nvPr/>
        </p:nvGrpSpPr>
        <p:grpSpPr>
          <a:xfrm>
            <a:off x="-208789" y="0"/>
            <a:ext cx="12609576" cy="2174491"/>
            <a:chOff x="-1" y="5043119"/>
            <a:chExt cx="12192000" cy="1814884"/>
          </a:xfrm>
        </p:grpSpPr>
        <p:pic>
          <p:nvPicPr>
            <p:cNvPr id="179" name="Google Shape;179;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0" name="Google Shape;180;p3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1" name="Google Shape;181;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2" name="Google Shape;182;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9"/>
        <p:cNvGrpSpPr/>
        <p:nvPr/>
      </p:nvGrpSpPr>
      <p:grpSpPr>
        <a:xfrm>
          <a:off x="0" y="0"/>
          <a:ext cx="0" cy="0"/>
          <a:chOff x="0" y="0"/>
          <a:chExt cx="0" cy="0"/>
        </a:xfrm>
      </p:grpSpPr>
      <p:sp>
        <p:nvSpPr>
          <p:cNvPr id="190" name="Google Shape;190;p39"/>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91" name="Google Shape;191;p39"/>
          <p:cNvGrpSpPr/>
          <p:nvPr/>
        </p:nvGrpSpPr>
        <p:grpSpPr>
          <a:xfrm>
            <a:off x="-208789" y="0"/>
            <a:ext cx="12609576" cy="2174491"/>
            <a:chOff x="-1" y="5043119"/>
            <a:chExt cx="12192000" cy="1814884"/>
          </a:xfrm>
        </p:grpSpPr>
        <p:pic>
          <p:nvPicPr>
            <p:cNvPr id="192" name="Google Shape;192;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3" name="Google Shape;193;p3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4" name="Google Shape;194;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5" name="Google Shape;195;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202"/>
        <p:cNvGrpSpPr/>
        <p:nvPr/>
      </p:nvGrpSpPr>
      <p:grpSpPr>
        <a:xfrm>
          <a:off x="0" y="0"/>
          <a:ext cx="0" cy="0"/>
          <a:chOff x="0" y="0"/>
          <a:chExt cx="0" cy="0"/>
        </a:xfrm>
      </p:grpSpPr>
      <p:sp>
        <p:nvSpPr>
          <p:cNvPr id="203" name="Google Shape;203;p40"/>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04" name="Google Shape;204;p40"/>
          <p:cNvGrpSpPr/>
          <p:nvPr/>
        </p:nvGrpSpPr>
        <p:grpSpPr>
          <a:xfrm>
            <a:off x="-208789" y="0"/>
            <a:ext cx="12609576" cy="2174491"/>
            <a:chOff x="-1" y="5043119"/>
            <a:chExt cx="12192000" cy="1814884"/>
          </a:xfrm>
        </p:grpSpPr>
        <p:pic>
          <p:nvPicPr>
            <p:cNvPr id="205" name="Google Shape;205;p4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206" name="Google Shape;206;p4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207" name="Google Shape;207;p4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8" name="Google Shape;208;p4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4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4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4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24"/>
        <p:cNvGrpSpPr/>
        <p:nvPr/>
      </p:nvGrpSpPr>
      <p:grpSpPr>
        <a:xfrm>
          <a:off x="0" y="0"/>
          <a:ext cx="0" cy="0"/>
          <a:chOff x="0" y="0"/>
          <a:chExt cx="0" cy="0"/>
        </a:xfrm>
      </p:grpSpPr>
      <p:sp>
        <p:nvSpPr>
          <p:cNvPr id="25" name="Google Shape;2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14"/>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27" name="Google Shape;27;p1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28" name="Google Shape;28;p1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15"/>
        <p:cNvGrpSpPr/>
        <p:nvPr/>
      </p:nvGrpSpPr>
      <p:grpSpPr>
        <a:xfrm>
          <a:off x="0" y="0"/>
          <a:ext cx="0" cy="0"/>
          <a:chOff x="0" y="0"/>
          <a:chExt cx="0" cy="0"/>
        </a:xfrm>
      </p:grpSpPr>
      <p:sp>
        <p:nvSpPr>
          <p:cNvPr id="216" name="Google Shape;216;p41"/>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7" name="Google Shape;217;p41"/>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8" name="Google Shape;218;p41"/>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9" name="Google Shape;219;p4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20" name="Google Shape;220;p4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4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22"/>
        <p:cNvGrpSpPr/>
        <p:nvPr/>
      </p:nvGrpSpPr>
      <p:grpSpPr>
        <a:xfrm>
          <a:off x="0" y="0"/>
          <a:ext cx="0" cy="0"/>
          <a:chOff x="0" y="0"/>
          <a:chExt cx="0" cy="0"/>
        </a:xfrm>
      </p:grpSpPr>
      <p:sp>
        <p:nvSpPr>
          <p:cNvPr id="223" name="Google Shape;223;p42"/>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4" name="Google Shape;224;p42"/>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5" name="Google Shape;225;p42"/>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26" name="Google Shape;226;p4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27" name="Google Shape;227;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29"/>
        <p:cNvGrpSpPr/>
        <p:nvPr/>
      </p:nvGrpSpPr>
      <p:grpSpPr>
        <a:xfrm>
          <a:off x="0" y="0"/>
          <a:ext cx="0" cy="0"/>
          <a:chOff x="0" y="0"/>
          <a:chExt cx="0" cy="0"/>
        </a:xfrm>
      </p:grpSpPr>
      <p:sp>
        <p:nvSpPr>
          <p:cNvPr id="230" name="Google Shape;230;p43"/>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43"/>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2" name="Google Shape;232;p43"/>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3" name="Google Shape;233;p4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34" name="Google Shape;234;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36"/>
        <p:cNvGrpSpPr/>
        <p:nvPr/>
      </p:nvGrpSpPr>
      <p:grpSpPr>
        <a:xfrm>
          <a:off x="0" y="0"/>
          <a:ext cx="0" cy="0"/>
          <a:chOff x="0" y="0"/>
          <a:chExt cx="0" cy="0"/>
        </a:xfrm>
      </p:grpSpPr>
      <p:sp>
        <p:nvSpPr>
          <p:cNvPr id="237" name="Google Shape;237;p44"/>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8" name="Google Shape;238;p44"/>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9" name="Google Shape;239;p44"/>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40" name="Google Shape;240;p4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41" name="Google Shape;241;p4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4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Green">
  <p:cSld name="1_Split - Green">
    <p:spTree>
      <p:nvGrpSpPr>
        <p:cNvPr id="1" name="Shape 31"/>
        <p:cNvGrpSpPr/>
        <p:nvPr/>
      </p:nvGrpSpPr>
      <p:grpSpPr>
        <a:xfrm>
          <a:off x="0" y="0"/>
          <a:ext cx="0" cy="0"/>
          <a:chOff x="0" y="0"/>
          <a:chExt cx="0" cy="0"/>
        </a:xfrm>
      </p:grpSpPr>
      <p:sp>
        <p:nvSpPr>
          <p:cNvPr id="32" name="Google Shape;3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3" name="Google Shape;33;p15"/>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rgbClr val="016794"/>
              </a:solidFill>
              <a:latin typeface="Calibri"/>
              <a:ea typeface="Calibri"/>
              <a:cs typeface="Calibri"/>
              <a:sym typeface="Calibri"/>
            </a:endParaRPr>
          </a:p>
        </p:txBody>
      </p:sp>
      <p:pic>
        <p:nvPicPr>
          <p:cNvPr id="34" name="Google Shape;34;p15"/>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35" name="Google Shape;35;p1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1_Split - Teal">
    <p:spTree>
      <p:nvGrpSpPr>
        <p:cNvPr id="1" name="Shape 38"/>
        <p:cNvGrpSpPr/>
        <p:nvPr/>
      </p:nvGrpSpPr>
      <p:grpSpPr>
        <a:xfrm>
          <a:off x="0" y="0"/>
          <a:ext cx="0" cy="0"/>
          <a:chOff x="0" y="0"/>
          <a:chExt cx="0" cy="0"/>
        </a:xfrm>
      </p:grpSpPr>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0" name="Google Shape;40;p16"/>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rgbClr val="016794"/>
              </a:solidFill>
              <a:latin typeface="Calibri"/>
              <a:ea typeface="Calibri"/>
              <a:cs typeface="Calibri"/>
              <a:sym typeface="Calibri"/>
            </a:endParaRPr>
          </a:p>
        </p:txBody>
      </p:sp>
      <p:pic>
        <p:nvPicPr>
          <p:cNvPr id="41" name="Google Shape;41;p16"/>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42" name="Google Shape;42;p1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Blue">
  <p:cSld name="1_Split - Blue">
    <p:spTree>
      <p:nvGrpSpPr>
        <p:cNvPr id="1" name="Shape 45"/>
        <p:cNvGrpSpPr/>
        <p:nvPr/>
      </p:nvGrpSpPr>
      <p:grpSpPr>
        <a:xfrm>
          <a:off x="0" y="0"/>
          <a:ext cx="0" cy="0"/>
          <a:chOff x="0" y="0"/>
          <a:chExt cx="0" cy="0"/>
        </a:xfrm>
      </p:grpSpPr>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7" name="Google Shape;47;p17"/>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rgbClr val="016794"/>
              </a:solidFill>
              <a:latin typeface="Calibri"/>
              <a:ea typeface="Calibri"/>
              <a:cs typeface="Calibri"/>
              <a:sym typeface="Calibri"/>
            </a:endParaRPr>
          </a:p>
        </p:txBody>
      </p:sp>
      <p:pic>
        <p:nvPicPr>
          <p:cNvPr id="48" name="Google Shape;48;p17"/>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49" name="Google Shape;49;p1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5" name="Google Shape;55;p1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0" name="Google Shape;60;p2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alliancecpha.org/sites/default/files/technical/attachments/Primary%20Prevention%20Framework_M%26E%20Addendum_0.pdf" TargetMode="External"/><Relationship Id="rId7" Type="http://schemas.openxmlformats.org/officeDocument/2006/relationships/hyperlink" Target="https://alliancecpha.org/sites/default/files/technical/attachments/Annex%204%20-%20Risk%20and%20protective%20factor%20prioritization%20tool%20.pdf"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hyperlink" Target="https://alliancecpha.org/sites/default/files/technical/attachments/Annex%203%20-%20Example%20logical%20framework%20for%20a%20primary%20prevention%20CPHA%20program.pdf" TargetMode="External"/><Relationship Id="rId5" Type="http://schemas.openxmlformats.org/officeDocument/2006/relationships/hyperlink" Target="https://alliancecpha.org/sites/default/files/technical/attachments/Annex%202%20-%20Suggested%20actions%20to%20integrate%20the%20prevention%20principles%20into%20the%20program%20cycle_0.pdf" TargetMode="External"/><Relationship Id="rId4" Type="http://schemas.openxmlformats.org/officeDocument/2006/relationships/hyperlink" Target="https://alliancecpha.org/sites/default/files/technical/attachments/Annex%201%20-%20Examples%20of%20common%20risk%20and%20protective%20factors.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alliancecpha.org/sites/default/files/technical/attachments/Annex%2010%20-%20Key%20advocacy%20messages.pdf" TargetMode="External"/><Relationship Id="rId3" Type="http://schemas.openxmlformats.org/officeDocument/2006/relationships/hyperlink" Target="https://alliancecpha.org/sites/default/files/technical/attachments/Annex%205%20-%20Summary%20of%20evidence-based%20CPHA%20prevention%20approaches.pdf" TargetMode="External"/><Relationship Id="rId7" Type="http://schemas.openxmlformats.org/officeDocument/2006/relationships/hyperlink" Target="https://alliancecpha.org/sites/default/files/technical/attachments/Annex%209%20-%20Monitoring%20and%20evaluation%20framework.pdf"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s://alliancecpha.org/sites/default/files/technical/attachments/Annex%208%20-%20Primary%20prevention%20design%20flowchart_0.pdf" TargetMode="External"/><Relationship Id="rId5" Type="http://schemas.openxmlformats.org/officeDocument/2006/relationships/hyperlink" Target="https://alliancecpha.org/sites/default/files/technical/attachments/Annex%207%20-%20Orientation%20session%20for%20external%20stakeholders%20.pptx" TargetMode="External"/><Relationship Id="rId4" Type="http://schemas.openxmlformats.org/officeDocument/2006/relationships/hyperlink" Target="https://alliancecpha.org/sites/default/files/technical/attachments/Annex%206%20-%20One%20pager%20on%20what%20is%20primary%20prevention%20for%20multi%20sectoral%20actors.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lt1"/>
              </a:buClr>
              <a:buSzPct val="100000"/>
              <a:buNone/>
            </a:pPr>
            <a:r>
              <a:rPr lang="en-GB" dirty="0">
                <a:latin typeface="Calibri" panose="020F0502020204030204" pitchFamily="34" charset="0"/>
                <a:cs typeface="Calibri" panose="020F0502020204030204" pitchFamily="34" charset="0"/>
              </a:rPr>
              <a:t>Primary Prevention in the Programme Management Cycle</a:t>
            </a:r>
            <a:endParaRPr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BABA4DC-DB86-FB92-7BD1-ECC7FC0D28F2}"/>
              </a:ext>
            </a:extLst>
          </p:cNvPr>
          <p:cNvPicPr>
            <a:picLocks noChangeAspect="1"/>
          </p:cNvPicPr>
          <p:nvPr/>
        </p:nvPicPr>
        <p:blipFill>
          <a:blip r:embed="rId3"/>
          <a:stretch>
            <a:fillRect/>
          </a:stretch>
        </p:blipFill>
        <p:spPr>
          <a:xfrm>
            <a:off x="8247495" y="5359751"/>
            <a:ext cx="3944505" cy="14982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4" name="Segnaposto testo 3">
            <a:extLst>
              <a:ext uri="{FF2B5EF4-FFF2-40B4-BE49-F238E27FC236}">
                <a16:creationId xmlns:a16="http://schemas.microsoft.com/office/drawing/2014/main" id="{62B9FC63-4EC8-C2C5-06A1-85347680CC1B}"/>
              </a:ext>
            </a:extLst>
          </p:cNvPr>
          <p:cNvSpPr>
            <a:spLocks noGrp="1"/>
          </p:cNvSpPr>
          <p:nvPr>
            <p:ph type="body" idx="2"/>
          </p:nvPr>
        </p:nvSpPr>
        <p:spPr/>
        <p:txBody>
          <a:bodyPr/>
          <a:lstStyle/>
          <a:p>
            <a:endParaRPr lang="en-GB" dirty="0"/>
          </a:p>
        </p:txBody>
      </p:sp>
      <p:sp>
        <p:nvSpPr>
          <p:cNvPr id="5" name="Segnaposto testo 4">
            <a:extLst>
              <a:ext uri="{FF2B5EF4-FFF2-40B4-BE49-F238E27FC236}">
                <a16:creationId xmlns:a16="http://schemas.microsoft.com/office/drawing/2014/main" id="{9A67A190-ED8E-9827-B36F-6086952E4E07}"/>
              </a:ext>
            </a:extLst>
          </p:cNvPr>
          <p:cNvSpPr>
            <a:spLocks noGrp="1"/>
          </p:cNvSpPr>
          <p:nvPr>
            <p:ph type="body" idx="3"/>
          </p:nvPr>
        </p:nvSpPr>
        <p:spPr>
          <a:xfrm>
            <a:off x="284417" y="528638"/>
            <a:ext cx="3100158" cy="4901778"/>
          </a:xfrm>
        </p:spPr>
        <p:txBody>
          <a:bodyPr>
            <a:normAutofit/>
          </a:bodyPr>
          <a:lstStyle/>
          <a:p>
            <a:pPr marL="0" lvl="0" indent="0">
              <a:spcBef>
                <a:spcPts val="0"/>
              </a:spcBef>
            </a:pPr>
            <a:r>
              <a:rPr lang="en-GB" sz="2800" dirty="0">
                <a:latin typeface="Calibri" panose="020F0502020204030204" pitchFamily="34" charset="0"/>
                <a:cs typeface="Calibri" panose="020F0502020204030204" pitchFamily="34" charset="0"/>
              </a:rPr>
              <a:t>Step 2 </a:t>
            </a:r>
          </a:p>
          <a:p>
            <a:pPr marL="0" lvl="0" indent="0">
              <a:spcBef>
                <a:spcPts val="0"/>
              </a:spcBef>
            </a:pPr>
            <a:endParaRPr lang="en-GB" sz="2800" dirty="0">
              <a:latin typeface="Calibri" panose="020F0502020204030204" pitchFamily="34" charset="0"/>
              <a:cs typeface="Calibri" panose="020F0502020204030204" pitchFamily="34" charset="0"/>
            </a:endParaRPr>
          </a:p>
          <a:p>
            <a:pPr marL="0" lvl="0" indent="0">
              <a:spcBef>
                <a:spcPts val="0"/>
              </a:spcBef>
            </a:pPr>
            <a:r>
              <a:rPr lang="en-GB" sz="2800" dirty="0">
                <a:latin typeface="Calibri" panose="020F0502020204030204" pitchFamily="34" charset="0"/>
                <a:cs typeface="Calibri" panose="020F0502020204030204" pitchFamily="34" charset="0"/>
              </a:rPr>
              <a:t>Assessment and Situation Analysis</a:t>
            </a:r>
          </a:p>
        </p:txBody>
      </p:sp>
      <p:pic>
        <p:nvPicPr>
          <p:cNvPr id="3" name="Immagine 2">
            <a:extLst>
              <a:ext uri="{FF2B5EF4-FFF2-40B4-BE49-F238E27FC236}">
                <a16:creationId xmlns:a16="http://schemas.microsoft.com/office/drawing/2014/main" id="{E2743D35-9FDB-917B-300E-B9154B00982E}"/>
              </a:ext>
            </a:extLst>
          </p:cNvPr>
          <p:cNvPicPr>
            <a:picLocks noChangeAspect="1"/>
          </p:cNvPicPr>
          <p:nvPr/>
        </p:nvPicPr>
        <p:blipFill>
          <a:blip r:embed="rId3"/>
          <a:stretch>
            <a:fillRect/>
          </a:stretch>
        </p:blipFill>
        <p:spPr>
          <a:xfrm>
            <a:off x="3638930" y="1151610"/>
            <a:ext cx="8478433" cy="35533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5" name="Segnaposto testo 4">
            <a:extLst>
              <a:ext uri="{FF2B5EF4-FFF2-40B4-BE49-F238E27FC236}">
                <a16:creationId xmlns:a16="http://schemas.microsoft.com/office/drawing/2014/main" id="{EE48F7A6-2165-3712-19DC-E9DC2D4B010D}"/>
              </a:ext>
            </a:extLst>
          </p:cNvPr>
          <p:cNvSpPr>
            <a:spLocks noGrp="1"/>
          </p:cNvSpPr>
          <p:nvPr>
            <p:ph type="body" idx="2"/>
          </p:nvPr>
        </p:nvSpPr>
        <p:spPr/>
        <p:txBody>
          <a:bodyPr/>
          <a:lstStyle/>
          <a:p>
            <a:endParaRPr lang="en-GB" dirty="0"/>
          </a:p>
        </p:txBody>
      </p:sp>
      <p:sp>
        <p:nvSpPr>
          <p:cNvPr id="275" name="Google Shape;275;p6"/>
          <p:cNvSpPr txBox="1">
            <a:spLocks noGrp="1"/>
          </p:cNvSpPr>
          <p:nvPr>
            <p:ph type="body" idx="3"/>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sz="2800" dirty="0">
                <a:latin typeface="Calibri" panose="020F0502020204030204" pitchFamily="34" charset="0"/>
                <a:cs typeface="Calibri" panose="020F0502020204030204" pitchFamily="34" charset="0"/>
              </a:rPr>
              <a:t>Step 3 </a:t>
            </a:r>
            <a:endParaRPr sz="2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lt1"/>
              </a:buClr>
              <a:buSzPts val="3600"/>
              <a:buNone/>
            </a:pPr>
            <a:endParaRPr sz="2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lt1"/>
              </a:buClr>
              <a:buSzPts val="3600"/>
              <a:buNone/>
            </a:pPr>
            <a:r>
              <a:rPr lang="en-GB" sz="2800" dirty="0">
                <a:latin typeface="Calibri" panose="020F0502020204030204" pitchFamily="34" charset="0"/>
                <a:cs typeface="Calibri" panose="020F0502020204030204" pitchFamily="34" charset="0"/>
              </a:rPr>
              <a:t>Design and Planning</a:t>
            </a:r>
            <a:endParaRPr sz="2800" dirty="0">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C78A3ADA-D27B-756A-C1D1-50093C20E64E}"/>
              </a:ext>
            </a:extLst>
          </p:cNvPr>
          <p:cNvPicPr>
            <a:picLocks noChangeAspect="1"/>
          </p:cNvPicPr>
          <p:nvPr/>
        </p:nvPicPr>
        <p:blipFill>
          <a:blip r:embed="rId3"/>
          <a:stretch>
            <a:fillRect/>
          </a:stretch>
        </p:blipFill>
        <p:spPr>
          <a:xfrm>
            <a:off x="3605449" y="1188932"/>
            <a:ext cx="8586551" cy="40082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6" name="Segnaposto testo 5">
            <a:extLst>
              <a:ext uri="{FF2B5EF4-FFF2-40B4-BE49-F238E27FC236}">
                <a16:creationId xmlns:a16="http://schemas.microsoft.com/office/drawing/2014/main" id="{FAF3EB68-28DE-C36B-73A6-91742C6A68F1}"/>
              </a:ext>
            </a:extLst>
          </p:cNvPr>
          <p:cNvSpPr>
            <a:spLocks noGrp="1"/>
          </p:cNvSpPr>
          <p:nvPr>
            <p:ph type="body" idx="2"/>
          </p:nvPr>
        </p:nvSpPr>
        <p:spPr/>
        <p:txBody>
          <a:bodyPr/>
          <a:lstStyle/>
          <a:p>
            <a:endParaRPr lang="en-GB" dirty="0"/>
          </a:p>
        </p:txBody>
      </p:sp>
      <p:sp>
        <p:nvSpPr>
          <p:cNvPr id="7" name="Segnaposto testo 6">
            <a:extLst>
              <a:ext uri="{FF2B5EF4-FFF2-40B4-BE49-F238E27FC236}">
                <a16:creationId xmlns:a16="http://schemas.microsoft.com/office/drawing/2014/main" id="{B6192F3C-4054-5DDC-49FC-205FA564F4FF}"/>
              </a:ext>
            </a:extLst>
          </p:cNvPr>
          <p:cNvSpPr>
            <a:spLocks noGrp="1"/>
          </p:cNvSpPr>
          <p:nvPr>
            <p:ph type="body" idx="3"/>
          </p:nvPr>
        </p:nvSpPr>
        <p:spPr>
          <a:xfrm>
            <a:off x="88473" y="589419"/>
            <a:ext cx="3354523" cy="5088392"/>
          </a:xfrm>
        </p:spPr>
        <p:txBody>
          <a:bodyPr>
            <a:normAutofit/>
          </a:bodyPr>
          <a:lstStyle/>
          <a:p>
            <a:pPr marL="0" lvl="0" indent="0">
              <a:spcBef>
                <a:spcPts val="0"/>
              </a:spcBef>
            </a:pPr>
            <a:r>
              <a:rPr lang="en-GB" sz="2800" dirty="0">
                <a:latin typeface="Calibri" panose="020F0502020204030204" pitchFamily="34" charset="0"/>
                <a:cs typeface="Calibri" panose="020F0502020204030204" pitchFamily="34" charset="0"/>
              </a:rPr>
              <a:t>Step 4 </a:t>
            </a:r>
          </a:p>
          <a:p>
            <a:pPr marL="0" lvl="0" indent="0">
              <a:spcBef>
                <a:spcPts val="0"/>
              </a:spcBef>
            </a:pPr>
            <a:endParaRPr lang="en-GB" sz="2800" dirty="0">
              <a:latin typeface="Calibri" panose="020F0502020204030204" pitchFamily="34" charset="0"/>
              <a:cs typeface="Calibri" panose="020F0502020204030204" pitchFamily="34" charset="0"/>
            </a:endParaRPr>
          </a:p>
          <a:p>
            <a:pPr marL="0" lvl="0" indent="0">
              <a:spcBef>
                <a:spcPts val="0"/>
              </a:spcBef>
            </a:pPr>
            <a:r>
              <a:rPr lang="en-GB" sz="2800" dirty="0">
                <a:latin typeface="Calibri" panose="020F0502020204030204" pitchFamily="34" charset="0"/>
                <a:cs typeface="Calibri" panose="020F0502020204030204" pitchFamily="34" charset="0"/>
              </a:rPr>
              <a:t>Implementation and Monitoring</a:t>
            </a:r>
          </a:p>
        </p:txBody>
      </p:sp>
      <p:pic>
        <p:nvPicPr>
          <p:cNvPr id="5" name="Immagine 4">
            <a:extLst>
              <a:ext uri="{FF2B5EF4-FFF2-40B4-BE49-F238E27FC236}">
                <a16:creationId xmlns:a16="http://schemas.microsoft.com/office/drawing/2014/main" id="{1CCD2250-DA39-8BCC-F4F4-4D092DC9CEE1}"/>
              </a:ext>
            </a:extLst>
          </p:cNvPr>
          <p:cNvPicPr>
            <a:picLocks noChangeAspect="1"/>
          </p:cNvPicPr>
          <p:nvPr/>
        </p:nvPicPr>
        <p:blipFill>
          <a:blip r:embed="rId3"/>
          <a:stretch>
            <a:fillRect/>
          </a:stretch>
        </p:blipFill>
        <p:spPr>
          <a:xfrm>
            <a:off x="3698298" y="1274424"/>
            <a:ext cx="8495477" cy="36508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8"/>
          <p:cNvSpPr txBox="1">
            <a:spLocks noGrp="1"/>
          </p:cNvSpPr>
          <p:nvPr>
            <p:ph type="body" idx="3"/>
          </p:nvPr>
        </p:nvSpPr>
        <p:spPr>
          <a:xfrm>
            <a:off x="284417" y="528638"/>
            <a:ext cx="313505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sz="2800" dirty="0">
                <a:latin typeface="Calibri" panose="020F0502020204030204" pitchFamily="34" charset="0"/>
                <a:cs typeface="Calibri" panose="020F0502020204030204" pitchFamily="34" charset="0"/>
              </a:rPr>
              <a:t>Step 5 </a:t>
            </a:r>
            <a:endParaRPr sz="2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lt1"/>
              </a:buClr>
              <a:buSzPts val="3600"/>
              <a:buNone/>
            </a:pPr>
            <a:endParaRPr sz="2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lt1"/>
              </a:buClr>
              <a:buSzPts val="3600"/>
              <a:buNone/>
            </a:pPr>
            <a:r>
              <a:rPr lang="en-GB" sz="2800" dirty="0">
                <a:latin typeface="Calibri" panose="020F0502020204030204" pitchFamily="34" charset="0"/>
                <a:cs typeface="Calibri" panose="020F0502020204030204" pitchFamily="34" charset="0"/>
              </a:rPr>
              <a:t>Evaluation and Learning</a:t>
            </a:r>
            <a:endParaRPr sz="2800" dirty="0">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036E01EF-1AF1-FF96-23CF-774D699FE320}"/>
              </a:ext>
            </a:extLst>
          </p:cNvPr>
          <p:cNvPicPr>
            <a:picLocks noChangeAspect="1"/>
          </p:cNvPicPr>
          <p:nvPr/>
        </p:nvPicPr>
        <p:blipFill>
          <a:blip r:embed="rId3"/>
          <a:stretch>
            <a:fillRect/>
          </a:stretch>
        </p:blipFill>
        <p:spPr>
          <a:xfrm>
            <a:off x="3764729" y="1952419"/>
            <a:ext cx="8040222" cy="29531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3C1CAF0-3844-300C-430D-C12EE3F7ECED}"/>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Annexes and Complementary Resources</a:t>
            </a:r>
            <a:endParaRPr lang="en-GB" dirty="0">
              <a:latin typeface="Calibri" panose="020F0502020204030204" pitchFamily="34" charset="0"/>
              <a:cs typeface="Calibri" panose="020F0502020204030204" pitchFamily="34" charset="0"/>
            </a:endParaRPr>
          </a:p>
        </p:txBody>
      </p:sp>
      <p:graphicFrame>
        <p:nvGraphicFramePr>
          <p:cNvPr id="8" name="Tabella 7">
            <a:extLst>
              <a:ext uri="{FF2B5EF4-FFF2-40B4-BE49-F238E27FC236}">
                <a16:creationId xmlns:a16="http://schemas.microsoft.com/office/drawing/2014/main" id="{115A8B8D-BA72-BF28-A1AA-2C17488009C7}"/>
              </a:ext>
            </a:extLst>
          </p:cNvPr>
          <p:cNvGraphicFramePr>
            <a:graphicFrameLocks noGrp="1"/>
          </p:cNvGraphicFramePr>
          <p:nvPr>
            <p:extLst>
              <p:ext uri="{D42A27DB-BD31-4B8C-83A1-F6EECF244321}">
                <p14:modId xmlns:p14="http://schemas.microsoft.com/office/powerpoint/2010/main" val="388086617"/>
              </p:ext>
            </p:extLst>
          </p:nvPr>
        </p:nvGraphicFramePr>
        <p:xfrm>
          <a:off x="838200" y="1502229"/>
          <a:ext cx="10515600" cy="3492772"/>
        </p:xfrm>
        <a:graphic>
          <a:graphicData uri="http://schemas.openxmlformats.org/drawingml/2006/table">
            <a:tbl>
              <a:tblPr/>
              <a:tblGrid>
                <a:gridCol w="10515600">
                  <a:extLst>
                    <a:ext uri="{9D8B030D-6E8A-4147-A177-3AD203B41FA5}">
                      <a16:colId xmlns:a16="http://schemas.microsoft.com/office/drawing/2014/main" val="1828787600"/>
                    </a:ext>
                  </a:extLst>
                </a:gridCol>
              </a:tblGrid>
              <a:tr h="682693">
                <a:tc>
                  <a:txBody>
                    <a:bodyPr/>
                    <a:lstStyle/>
                    <a:p>
                      <a:pPr>
                        <a:buNone/>
                      </a:pPr>
                      <a:r>
                        <a:rPr lang="en-GB" sz="2000" u="none" strike="noStrike" dirty="0">
                          <a:solidFill>
                            <a:schemeClr val="bg2"/>
                          </a:solidFill>
                          <a:effectLst/>
                          <a:hlinkClick r:id="rId3" tooltip="Primary Prevention Framework_M&amp;E Addendum_0.pdf">
                            <a:extLst>
                              <a:ext uri="{A12FA001-AC4F-418D-AE19-62706E023703}">
                                <ahyp:hlinkClr xmlns:ahyp="http://schemas.microsoft.com/office/drawing/2018/hyperlinkcolor" val="tx"/>
                              </a:ext>
                            </a:extLst>
                          </a:hlinkClick>
                        </a:rPr>
                        <a:t>Primary Prevention Framework - Monitoring and Evaluation Addendum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660140971"/>
                  </a:ext>
                </a:extLst>
              </a:tr>
              <a:tr h="682693">
                <a:tc>
                  <a:txBody>
                    <a:bodyPr/>
                    <a:lstStyle/>
                    <a:p>
                      <a:pPr>
                        <a:buNone/>
                      </a:pPr>
                      <a:r>
                        <a:rPr lang="en-GB" sz="2000" u="none" strike="noStrike" dirty="0">
                          <a:solidFill>
                            <a:schemeClr val="bg2"/>
                          </a:solidFill>
                          <a:effectLst/>
                          <a:hlinkClick r:id="rId4" tooltip="Annex 1 - Examples of common risk and protective factors.pdf">
                            <a:extLst>
                              <a:ext uri="{A12FA001-AC4F-418D-AE19-62706E023703}">
                                <ahyp:hlinkClr xmlns:ahyp="http://schemas.microsoft.com/office/drawing/2018/hyperlinkcolor" val="tx"/>
                              </a:ext>
                            </a:extLst>
                          </a:hlinkClick>
                        </a:rPr>
                        <a:t>Annex 1: Examples of Common Risk and Protective Factors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613548684"/>
                  </a:ext>
                </a:extLst>
              </a:tr>
              <a:tr h="682693">
                <a:tc>
                  <a:txBody>
                    <a:bodyPr/>
                    <a:lstStyle/>
                    <a:p>
                      <a:pPr>
                        <a:buNone/>
                      </a:pPr>
                      <a:r>
                        <a:rPr lang="en-GB" sz="2000" u="none" strike="noStrike" dirty="0">
                          <a:solidFill>
                            <a:schemeClr val="bg2"/>
                          </a:solidFill>
                          <a:effectLst/>
                          <a:hlinkClick r:id="rId5" tooltip="Annex 2 - Suggested actions to integrate the prevention principles into the program cycle_0.pdf">
                            <a:extLst>
                              <a:ext uri="{A12FA001-AC4F-418D-AE19-62706E023703}">
                                <ahyp:hlinkClr xmlns:ahyp="http://schemas.microsoft.com/office/drawing/2018/hyperlinkcolor" val="tx"/>
                              </a:ext>
                            </a:extLst>
                          </a:hlinkClick>
                        </a:rPr>
                        <a:t>Annex 2: Suggested Actions to Integrate the Prevention Principles into the Program Cycle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237807266"/>
                  </a:ext>
                </a:extLst>
              </a:tr>
              <a:tr h="682693">
                <a:tc>
                  <a:txBody>
                    <a:bodyPr/>
                    <a:lstStyle/>
                    <a:p>
                      <a:pPr>
                        <a:buNone/>
                      </a:pPr>
                      <a:r>
                        <a:rPr lang="en-GB" sz="2000" u="none" strike="noStrike" dirty="0">
                          <a:solidFill>
                            <a:schemeClr val="bg2"/>
                          </a:solidFill>
                          <a:effectLst/>
                          <a:hlinkClick r:id="rId6" tooltip="Annex 3 - Example logical framework for a primary prevention CPHA program.pdf">
                            <a:extLst>
                              <a:ext uri="{A12FA001-AC4F-418D-AE19-62706E023703}">
                                <ahyp:hlinkClr xmlns:ahyp="http://schemas.microsoft.com/office/drawing/2018/hyperlinkcolor" val="tx"/>
                              </a:ext>
                            </a:extLst>
                          </a:hlinkClick>
                        </a:rPr>
                        <a:t>Annex 3: Example Logical Framework for a Primary Prevention CPHA Program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660340363"/>
                  </a:ext>
                </a:extLst>
              </a:tr>
              <a:tr h="682693">
                <a:tc>
                  <a:txBody>
                    <a:bodyPr/>
                    <a:lstStyle/>
                    <a:p>
                      <a:pPr>
                        <a:buNone/>
                      </a:pPr>
                      <a:r>
                        <a:rPr lang="en-GB" sz="2000" u="none" strike="noStrike" dirty="0">
                          <a:solidFill>
                            <a:schemeClr val="bg2"/>
                          </a:solidFill>
                          <a:effectLst/>
                          <a:hlinkClick r:id="rId7" tooltip="Annex 4 - Risk and protective factor prioritization tool .pdf">
                            <a:extLst>
                              <a:ext uri="{A12FA001-AC4F-418D-AE19-62706E023703}">
                                <ahyp:hlinkClr xmlns:ahyp="http://schemas.microsoft.com/office/drawing/2018/hyperlinkcolor" val="tx"/>
                              </a:ext>
                            </a:extLst>
                          </a:hlinkClick>
                        </a:rPr>
                        <a:t>Annex 4: Risk and Protective Factor Prioritisation Tool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2867559995"/>
                  </a:ext>
                </a:extLst>
              </a:tr>
            </a:tbl>
          </a:graphicData>
        </a:graphic>
      </p:graphicFrame>
    </p:spTree>
    <p:extLst>
      <p:ext uri="{BB962C8B-B14F-4D97-AF65-F5344CB8AC3E}">
        <p14:creationId xmlns:p14="http://schemas.microsoft.com/office/powerpoint/2010/main" val="295499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BEA3B2DA-7E26-E1C2-92C0-01BBD425405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01B83D13-05D1-77DE-2957-13A657E5FC0D}"/>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Annexes and Complementary Resources Cont</a:t>
            </a:r>
            <a:endParaRPr lang="en-GB" dirty="0">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92BB797D-9706-868E-3953-C6207AC15C65}"/>
              </a:ext>
            </a:extLst>
          </p:cNvPr>
          <p:cNvGraphicFramePr>
            <a:graphicFrameLocks noGrp="1"/>
          </p:cNvGraphicFramePr>
          <p:nvPr>
            <p:extLst>
              <p:ext uri="{D42A27DB-BD31-4B8C-83A1-F6EECF244321}">
                <p14:modId xmlns:p14="http://schemas.microsoft.com/office/powerpoint/2010/main" val="1382217838"/>
              </p:ext>
            </p:extLst>
          </p:nvPr>
        </p:nvGraphicFramePr>
        <p:xfrm>
          <a:off x="838200" y="1690688"/>
          <a:ext cx="10515600" cy="3407886"/>
        </p:xfrm>
        <a:graphic>
          <a:graphicData uri="http://schemas.openxmlformats.org/drawingml/2006/table">
            <a:tbl>
              <a:tblPr/>
              <a:tblGrid>
                <a:gridCol w="10515600">
                  <a:extLst>
                    <a:ext uri="{9D8B030D-6E8A-4147-A177-3AD203B41FA5}">
                      <a16:colId xmlns:a16="http://schemas.microsoft.com/office/drawing/2014/main" val="437561580"/>
                    </a:ext>
                  </a:extLst>
                </a:gridCol>
              </a:tblGrid>
              <a:tr h="567981">
                <a:tc>
                  <a:txBody>
                    <a:bodyPr/>
                    <a:lstStyle/>
                    <a:p>
                      <a:pPr>
                        <a:buNone/>
                      </a:pPr>
                      <a:r>
                        <a:rPr lang="en-GB" sz="2000" u="none" strike="noStrike" dirty="0">
                          <a:solidFill>
                            <a:schemeClr val="bg2"/>
                          </a:solidFill>
                          <a:effectLst/>
                          <a:hlinkClick r:id="rId3" tooltip="Annex 5 - Summary of evidence-based CPHA prevention approaches.pdf">
                            <a:extLst>
                              <a:ext uri="{A12FA001-AC4F-418D-AE19-62706E023703}">
                                <ahyp:hlinkClr xmlns:ahyp="http://schemas.microsoft.com/office/drawing/2018/hyperlinkcolor" val="tx"/>
                              </a:ext>
                            </a:extLst>
                          </a:hlinkClick>
                        </a:rPr>
                        <a:t>Annex 5: Summary of Evidence-based CPHA Prevention Approaches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2719369229"/>
                  </a:ext>
                </a:extLst>
              </a:tr>
              <a:tr h="567981">
                <a:tc>
                  <a:txBody>
                    <a:bodyPr/>
                    <a:lstStyle/>
                    <a:p>
                      <a:pPr>
                        <a:buNone/>
                      </a:pPr>
                      <a:r>
                        <a:rPr lang="en-GB" sz="2000" u="none" strike="noStrike" dirty="0">
                          <a:solidFill>
                            <a:schemeClr val="bg2"/>
                          </a:solidFill>
                          <a:effectLst/>
                          <a:hlinkClick r:id="rId4" tooltip="Annex 6 - One pager on what is primary prevention for multi sectoral actors.pdf">
                            <a:extLst>
                              <a:ext uri="{A12FA001-AC4F-418D-AE19-62706E023703}">
                                <ahyp:hlinkClr xmlns:ahyp="http://schemas.microsoft.com/office/drawing/2018/hyperlinkcolor" val="tx"/>
                              </a:ext>
                            </a:extLst>
                          </a:hlinkClick>
                        </a:rPr>
                        <a:t>Annex 6: One-pager on 'What is Primary Prevention' for Multi-sectoral Actors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3601492098"/>
                  </a:ext>
                </a:extLst>
              </a:tr>
              <a:tr h="567981">
                <a:tc>
                  <a:txBody>
                    <a:bodyPr/>
                    <a:lstStyle/>
                    <a:p>
                      <a:pPr>
                        <a:buNone/>
                      </a:pPr>
                      <a:r>
                        <a:rPr lang="en-GB" sz="2000" u="none" strike="noStrike" dirty="0">
                          <a:solidFill>
                            <a:schemeClr val="bg2"/>
                          </a:solidFill>
                          <a:effectLst/>
                          <a:hlinkClick r:id="rId5" tooltip="Annex 7 - Orientation session for external stakeholders .pptx">
                            <a:extLst>
                              <a:ext uri="{A12FA001-AC4F-418D-AE19-62706E023703}">
                                <ahyp:hlinkClr xmlns:ahyp="http://schemas.microsoft.com/office/drawing/2018/hyperlinkcolor" val="tx"/>
                              </a:ext>
                            </a:extLst>
                          </a:hlinkClick>
                        </a:rPr>
                        <a:t>Annex 7: Orientation Session for External Stakeholders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179603579"/>
                  </a:ext>
                </a:extLst>
              </a:tr>
              <a:tr h="567981">
                <a:tc>
                  <a:txBody>
                    <a:bodyPr/>
                    <a:lstStyle/>
                    <a:p>
                      <a:pPr>
                        <a:buNone/>
                      </a:pPr>
                      <a:r>
                        <a:rPr lang="en-GB" sz="2000" u="none" strike="noStrike" dirty="0">
                          <a:solidFill>
                            <a:schemeClr val="bg2"/>
                          </a:solidFill>
                          <a:effectLst/>
                          <a:hlinkClick r:id="rId6" tooltip="Annex 8 - Primary prevention design flowchart_0.pdf">
                            <a:extLst>
                              <a:ext uri="{A12FA001-AC4F-418D-AE19-62706E023703}">
                                <ahyp:hlinkClr xmlns:ahyp="http://schemas.microsoft.com/office/drawing/2018/hyperlinkcolor" val="tx"/>
                              </a:ext>
                            </a:extLst>
                          </a:hlinkClick>
                        </a:rPr>
                        <a:t>Annex 8: Primary Prevention Design Flowchart</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2456199140"/>
                  </a:ext>
                </a:extLst>
              </a:tr>
              <a:tr h="567981">
                <a:tc>
                  <a:txBody>
                    <a:bodyPr/>
                    <a:lstStyle/>
                    <a:p>
                      <a:pPr>
                        <a:buNone/>
                      </a:pPr>
                      <a:r>
                        <a:rPr lang="en-GB" sz="2000" u="none" strike="noStrike" dirty="0">
                          <a:solidFill>
                            <a:schemeClr val="bg2"/>
                          </a:solidFill>
                          <a:effectLst/>
                          <a:hlinkClick r:id="rId7" tooltip="Annex 9 - Monitoring and evaluation framework.pdf">
                            <a:extLst>
                              <a:ext uri="{A12FA001-AC4F-418D-AE19-62706E023703}">
                                <ahyp:hlinkClr xmlns:ahyp="http://schemas.microsoft.com/office/drawing/2018/hyperlinkcolor" val="tx"/>
                              </a:ext>
                            </a:extLst>
                          </a:hlinkClick>
                        </a:rPr>
                        <a:t>Annex 9: Monitoring and Evaluation Framework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2711966501"/>
                  </a:ext>
                </a:extLst>
              </a:tr>
              <a:tr h="567981">
                <a:tc>
                  <a:txBody>
                    <a:bodyPr/>
                    <a:lstStyle/>
                    <a:p>
                      <a:pPr>
                        <a:buNone/>
                      </a:pPr>
                      <a:r>
                        <a:rPr lang="en-GB" sz="2000" u="none" strike="noStrike" dirty="0">
                          <a:solidFill>
                            <a:schemeClr val="bg2"/>
                          </a:solidFill>
                          <a:effectLst/>
                          <a:hlinkClick r:id="rId8" tooltip="Annex 10 - Key advocacy messages.pdf">
                            <a:extLst>
                              <a:ext uri="{A12FA001-AC4F-418D-AE19-62706E023703}">
                                <ahyp:hlinkClr xmlns:ahyp="http://schemas.microsoft.com/office/drawing/2018/hyperlinkcolor" val="tx"/>
                              </a:ext>
                            </a:extLst>
                          </a:hlinkClick>
                        </a:rPr>
                        <a:t>Annex 10: Key Advocacy Messages [English]</a:t>
                      </a:r>
                      <a:endParaRPr lang="en-GB" sz="2000" dirty="0">
                        <a:solidFill>
                          <a:schemeClr val="bg2"/>
                        </a:solidFill>
                        <a:effectLst/>
                      </a:endParaRPr>
                    </a:p>
                  </a:txBody>
                  <a:tcPr marL="76200" marR="76200" marT="76200" marB="7620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DEF1FC"/>
                    </a:solidFill>
                  </a:tcPr>
                </a:tc>
                <a:extLst>
                  <a:ext uri="{0D108BD9-81ED-4DB2-BD59-A6C34878D82A}">
                    <a16:rowId xmlns:a16="http://schemas.microsoft.com/office/drawing/2014/main" val="891596157"/>
                  </a:ext>
                </a:extLst>
              </a:tr>
            </a:tbl>
          </a:graphicData>
        </a:graphic>
      </p:graphicFrame>
    </p:spTree>
    <p:extLst>
      <p:ext uri="{BB962C8B-B14F-4D97-AF65-F5344CB8AC3E}">
        <p14:creationId xmlns:p14="http://schemas.microsoft.com/office/powerpoint/2010/main" val="86393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9"/>
          <p:cNvSpPr txBox="1">
            <a:spLocks noGrp="1"/>
          </p:cNvSpPr>
          <p:nvPr>
            <p:ph type="title"/>
          </p:nvPr>
        </p:nvSpPr>
        <p:spPr>
          <a:xfrm>
            <a:off x="722698" y="36036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600"/>
              <a:buFont typeface="Helvetica Neue"/>
              <a:buNone/>
            </a:pPr>
            <a:r>
              <a:rPr lang="en-GB" dirty="0">
                <a:latin typeface="Calibri" panose="020F0502020204030204" pitchFamily="34" charset="0"/>
                <a:cs typeface="Calibri" panose="020F0502020204030204" pitchFamily="34" charset="0"/>
              </a:rPr>
              <a:t>Next Steps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A7F668-0D57-CCB1-5209-D187963F263F}"/>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Overall Aim</a:t>
            </a:r>
            <a:endParaRPr lang="en-GB" dirty="0">
              <a:latin typeface="Calibri" panose="020F0502020204030204" pitchFamily="34" charset="0"/>
              <a:cs typeface="Calibri" panose="020F0502020204030204" pitchFamily="34" charset="0"/>
            </a:endParaRPr>
          </a:p>
        </p:txBody>
      </p:sp>
      <p:sp>
        <p:nvSpPr>
          <p:cNvPr id="4" name="Segnaposto testo 3">
            <a:extLst>
              <a:ext uri="{FF2B5EF4-FFF2-40B4-BE49-F238E27FC236}">
                <a16:creationId xmlns:a16="http://schemas.microsoft.com/office/drawing/2014/main" id="{BC842E78-08D4-C3DC-BC5C-AEE7281D00F8}"/>
              </a:ext>
            </a:extLst>
          </p:cNvPr>
          <p:cNvSpPr>
            <a:spLocks noGrp="1"/>
          </p:cNvSpPr>
          <p:nvPr>
            <p:ph type="body" idx="2"/>
          </p:nvPr>
        </p:nvSpPr>
        <p:spPr/>
        <p:txBody>
          <a:bodyPr>
            <a:normAutofit/>
          </a:bodyPr>
          <a:lstStyle/>
          <a:p>
            <a:pPr marL="50800" indent="0">
              <a:buNone/>
            </a:pPr>
            <a:r>
              <a:rPr lang="en-US" sz="3200" dirty="0">
                <a:latin typeface="Calibri" panose="020F0502020204030204" pitchFamily="34" charset="0"/>
                <a:cs typeface="Calibri" panose="020F0502020204030204" pitchFamily="34" charset="0"/>
              </a:rPr>
              <a:t>To strengthen participants’ overall understanding of prevention in child protection in humanitarian action and introduce the principles and steps involved.</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089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4C6630F-A995-9D6B-ED61-AEDE2192B462}"/>
              </a:ext>
            </a:extLst>
          </p:cNvPr>
          <p:cNvSpPr>
            <a:spLocks noGrp="1"/>
          </p:cNvSpPr>
          <p:nvPr>
            <p:ph type="title"/>
          </p:nvPr>
        </p:nvSpPr>
        <p:spPr/>
        <p:txBody>
          <a:bodyPr/>
          <a:lstStyle/>
          <a:p>
            <a:r>
              <a:rPr lang="it-IT" dirty="0">
                <a:latin typeface="Calibri" panose="020F0502020204030204" pitchFamily="34" charset="0"/>
                <a:cs typeface="Calibri" panose="020F0502020204030204" pitchFamily="34" charset="0"/>
              </a:rPr>
              <a:t>Learning Objectives</a:t>
            </a:r>
            <a:endParaRPr lang="en-GB" dirty="0">
              <a:latin typeface="Calibri" panose="020F0502020204030204" pitchFamily="34" charset="0"/>
              <a:cs typeface="Calibri" panose="020F0502020204030204" pitchFamily="34" charset="0"/>
            </a:endParaRPr>
          </a:p>
        </p:txBody>
      </p:sp>
      <p:sp>
        <p:nvSpPr>
          <p:cNvPr id="6" name="Segnaposto testo 5">
            <a:extLst>
              <a:ext uri="{FF2B5EF4-FFF2-40B4-BE49-F238E27FC236}">
                <a16:creationId xmlns:a16="http://schemas.microsoft.com/office/drawing/2014/main" id="{20D656B3-A494-BFC2-9E0A-8EA0908C08B3}"/>
              </a:ext>
            </a:extLst>
          </p:cNvPr>
          <p:cNvSpPr>
            <a:spLocks noGrp="1"/>
          </p:cNvSpPr>
          <p:nvPr>
            <p:ph type="body" idx="1"/>
          </p:nvPr>
        </p:nvSpPr>
        <p:spPr>
          <a:xfrm>
            <a:off x="656021" y="1526381"/>
            <a:ext cx="10820015" cy="485775"/>
          </a:xfrm>
        </p:spPr>
        <p:txBody>
          <a:bodyPr>
            <a:normAutofit fontScale="85000" lnSpcReduction="20000"/>
          </a:bodyPr>
          <a:lstStyle/>
          <a:p>
            <a:r>
              <a:rPr lang="en-US" dirty="0">
                <a:latin typeface="Calibri" panose="020F0502020204030204" pitchFamily="34" charset="0"/>
                <a:cs typeface="Calibri" panose="020F0502020204030204" pitchFamily="34" charset="0"/>
              </a:rPr>
              <a:t>By the end of the learning journey, participants will be able to:</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7" name="Segnaposto testo 6">
            <a:extLst>
              <a:ext uri="{FF2B5EF4-FFF2-40B4-BE49-F238E27FC236}">
                <a16:creationId xmlns:a16="http://schemas.microsoft.com/office/drawing/2014/main" id="{9B09437C-DEC1-6B1C-10EB-D47DBC0644E9}"/>
              </a:ext>
            </a:extLst>
          </p:cNvPr>
          <p:cNvSpPr>
            <a:spLocks noGrp="1"/>
          </p:cNvSpPr>
          <p:nvPr>
            <p:ph type="body" idx="2"/>
          </p:nvPr>
        </p:nvSpPr>
        <p:spPr>
          <a:xfrm>
            <a:off x="656021" y="2176463"/>
            <a:ext cx="10820015" cy="3729037"/>
          </a:xfrm>
        </p:spPr>
        <p:txBody>
          <a:bodyPr>
            <a:normAutofit/>
          </a:bodyPr>
          <a:lstStyle/>
          <a:p>
            <a:r>
              <a:rPr lang="en-US" dirty="0">
                <a:latin typeface="Calibri" panose="020F0502020204030204" pitchFamily="34" charset="0"/>
                <a:cs typeface="Calibri" panose="020F0502020204030204" pitchFamily="34" charset="0"/>
              </a:rPr>
              <a:t>Define prevention in child protection in humanitarian action </a:t>
            </a:r>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Discuss the nine  guiding principles for CPHA prevention programming </a:t>
            </a:r>
          </a:p>
          <a:p>
            <a:r>
              <a:rPr lang="en-GB" sz="2800" dirty="0">
                <a:solidFill>
                  <a:schemeClr val="tx1"/>
                </a:solidFill>
                <a:effectLst/>
                <a:latin typeface="Calibri" panose="020F0502020204030204" pitchFamily="34" charset="0"/>
                <a:ea typeface="Helvetica Neue" panose="020B0604020202020204" charset="0"/>
                <a:cs typeface="Calibri" panose="020F0502020204030204" pitchFamily="34" charset="0"/>
              </a:rPr>
              <a:t>Explain the key steps for primary prevention in the program management cycle  and give examples of how these may be applicable in own context </a:t>
            </a:r>
            <a:endParaRPr lang="en-GB"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Describe opportunities and challenges associated with prevention programming in child protection in humanitarian action</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735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7BFA151-8CCF-326C-985E-AC5562145170}"/>
              </a:ext>
            </a:extLst>
          </p:cNvPr>
          <p:cNvPicPr>
            <a:picLocks noChangeAspect="1"/>
          </p:cNvPicPr>
          <p:nvPr/>
        </p:nvPicPr>
        <p:blipFill>
          <a:blip r:embed="rId3"/>
          <a:stretch>
            <a:fillRect/>
          </a:stretch>
        </p:blipFill>
        <p:spPr>
          <a:xfrm>
            <a:off x="300605" y="454669"/>
            <a:ext cx="11329653" cy="6089005"/>
          </a:xfrm>
          <a:prstGeom prst="rect">
            <a:avLst/>
          </a:prstGeom>
        </p:spPr>
      </p:pic>
    </p:spTree>
    <p:extLst>
      <p:ext uri="{BB962C8B-B14F-4D97-AF65-F5344CB8AC3E}">
        <p14:creationId xmlns:p14="http://schemas.microsoft.com/office/powerpoint/2010/main" val="273148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A diagram of a reduced risk factor&#10;&#10;Description automatically generated">
            <a:extLst>
              <a:ext uri="{FF2B5EF4-FFF2-40B4-BE49-F238E27FC236}">
                <a16:creationId xmlns:a16="http://schemas.microsoft.com/office/drawing/2014/main" id="{B76FC1E4-7FE0-75E2-0520-FA2F09A00E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941" y="1676083"/>
            <a:ext cx="11132118" cy="3853180"/>
          </a:xfrm>
          <a:prstGeom prst="rect">
            <a:avLst/>
          </a:prstGeom>
          <a:noFill/>
          <a:ln>
            <a:noFill/>
          </a:ln>
        </p:spPr>
      </p:pic>
    </p:spTree>
    <p:extLst>
      <p:ext uri="{BB962C8B-B14F-4D97-AF65-F5344CB8AC3E}">
        <p14:creationId xmlns:p14="http://schemas.microsoft.com/office/powerpoint/2010/main" val="413778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2842FF9-539E-17B0-E97D-66C8311A0E47}"/>
              </a:ext>
            </a:extLst>
          </p:cNvPr>
          <p:cNvPicPr>
            <a:picLocks noChangeAspect="1"/>
          </p:cNvPicPr>
          <p:nvPr/>
        </p:nvPicPr>
        <p:blipFill>
          <a:blip r:embed="rId2"/>
          <a:stretch>
            <a:fillRect/>
          </a:stretch>
        </p:blipFill>
        <p:spPr>
          <a:xfrm>
            <a:off x="448067" y="330741"/>
            <a:ext cx="11295865" cy="6196518"/>
          </a:xfrm>
          <a:prstGeom prst="rect">
            <a:avLst/>
          </a:prstGeom>
        </p:spPr>
      </p:pic>
    </p:spTree>
    <p:extLst>
      <p:ext uri="{BB962C8B-B14F-4D97-AF65-F5344CB8AC3E}">
        <p14:creationId xmlns:p14="http://schemas.microsoft.com/office/powerpoint/2010/main" val="65482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
          <p:cNvSpPr txBox="1">
            <a:spLocks noGrp="1"/>
          </p:cNvSpPr>
          <p:nvPr>
            <p:ph type="title"/>
          </p:nvPr>
        </p:nvSpPr>
        <p:spPr>
          <a:xfrm>
            <a:off x="656023" y="169068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600"/>
              <a:buFont typeface="Helvetica Neue"/>
              <a:buNone/>
            </a:pPr>
            <a:r>
              <a:rPr lang="en-GB" dirty="0">
                <a:latin typeface="Calibri" panose="020F0502020204030204" pitchFamily="34" charset="0"/>
                <a:cs typeface="Calibri" panose="020F0502020204030204" pitchFamily="34" charset="0"/>
              </a:rPr>
              <a:t>What are the Programme Management Cycle Steps?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
          <p:cNvSpPr txBox="1">
            <a:spLocks noGrp="1"/>
          </p:cNvSpPr>
          <p:nvPr>
            <p:ph type="body" idx="3"/>
          </p:nvPr>
        </p:nvSpPr>
        <p:spPr>
          <a:xfrm>
            <a:off x="284417" y="528638"/>
            <a:ext cx="326840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a:latin typeface="Calibri" panose="020F0502020204030204" pitchFamily="34" charset="0"/>
                <a:cs typeface="Calibri" panose="020F0502020204030204" pitchFamily="34" charset="0"/>
              </a:rPr>
              <a:t>What are the Programme Management Cycle Steps?</a:t>
            </a:r>
            <a:endParaRPr dirty="0">
              <a:latin typeface="Calibri" panose="020F0502020204030204" pitchFamily="34" charset="0"/>
              <a:cs typeface="Calibri" panose="020F0502020204030204" pitchFamily="34" charset="0"/>
            </a:endParaRPr>
          </a:p>
        </p:txBody>
      </p:sp>
      <p:pic>
        <p:nvPicPr>
          <p:cNvPr id="258" name="Google Shape;258;p3"/>
          <p:cNvPicPr preferRelativeResize="0"/>
          <p:nvPr/>
        </p:nvPicPr>
        <p:blipFill rotWithShape="1">
          <a:blip r:embed="rId3">
            <a:alphaModFix/>
          </a:blip>
          <a:srcRect/>
          <a:stretch/>
        </p:blipFill>
        <p:spPr>
          <a:xfrm>
            <a:off x="4620657" y="0"/>
            <a:ext cx="6913084"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body" idx="3"/>
          </p:nvPr>
        </p:nvSpPr>
        <p:spPr>
          <a:xfrm>
            <a:off x="284417" y="528638"/>
            <a:ext cx="313505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sz="2800" dirty="0">
                <a:latin typeface="Calibri" panose="020F0502020204030204" pitchFamily="34" charset="0"/>
                <a:cs typeface="Calibri" panose="020F0502020204030204" pitchFamily="34" charset="0"/>
              </a:rPr>
              <a:t>Step 1 </a:t>
            </a:r>
            <a:endParaRPr sz="2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lt1"/>
              </a:buClr>
              <a:buSzPts val="3600"/>
              <a:buNone/>
            </a:pPr>
            <a:endParaRPr sz="2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lt1"/>
              </a:buClr>
              <a:buSzPts val="3600"/>
              <a:buNone/>
            </a:pPr>
            <a:r>
              <a:rPr lang="en-GB" sz="2800" dirty="0">
                <a:latin typeface="Calibri" panose="020F0502020204030204" pitchFamily="34" charset="0"/>
                <a:cs typeface="Calibri" panose="020F0502020204030204" pitchFamily="34" charset="0"/>
              </a:rPr>
              <a:t>Preparedness and Anticipatory Action</a:t>
            </a:r>
            <a:endParaRPr sz="2800" dirty="0">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FFB573D5-D607-5003-9F02-39D6AEA9634D}"/>
              </a:ext>
            </a:extLst>
          </p:cNvPr>
          <p:cNvPicPr>
            <a:picLocks noChangeAspect="1"/>
          </p:cNvPicPr>
          <p:nvPr/>
        </p:nvPicPr>
        <p:blipFill>
          <a:blip r:embed="rId3"/>
          <a:stretch>
            <a:fillRect/>
          </a:stretch>
        </p:blipFill>
        <p:spPr>
          <a:xfrm>
            <a:off x="3698628" y="895059"/>
            <a:ext cx="8349463" cy="429288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1222</Words>
  <Application>Microsoft Macintosh PowerPoint</Application>
  <PresentationFormat>Widescreen</PresentationFormat>
  <Paragraphs>65</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 Light</vt:lpstr>
      <vt:lpstr>Helvetica Neue</vt:lpstr>
      <vt:lpstr>Office Theme</vt:lpstr>
      <vt:lpstr>PowerPoint Presentation</vt:lpstr>
      <vt:lpstr>Overall Aim</vt:lpstr>
      <vt:lpstr>Learning Objectives</vt:lpstr>
      <vt:lpstr>PowerPoint Presentation</vt:lpstr>
      <vt:lpstr>PowerPoint Presentation</vt:lpstr>
      <vt:lpstr>PowerPoint Presentation</vt:lpstr>
      <vt:lpstr>What are the Programme Management Cycle Steps?</vt:lpstr>
      <vt:lpstr>PowerPoint Presentation</vt:lpstr>
      <vt:lpstr>PowerPoint Presentation</vt:lpstr>
      <vt:lpstr>PowerPoint Presentation</vt:lpstr>
      <vt:lpstr>PowerPoint Presentation</vt:lpstr>
      <vt:lpstr>PowerPoint Presentation</vt:lpstr>
      <vt:lpstr>PowerPoint Presentation</vt:lpstr>
      <vt:lpstr>Annexes and Complementary Resources</vt:lpstr>
      <vt:lpstr>Annexes and Complementary Resources Cont</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Colleen Fitzgerald</dc:creator>
  <cp:lastModifiedBy>Kyra Loat</cp:lastModifiedBy>
  <cp:revision>10</cp:revision>
  <dcterms:created xsi:type="dcterms:W3CDTF">2017-12-20T18:51:03Z</dcterms:created>
  <dcterms:modified xsi:type="dcterms:W3CDTF">2026-04-23T19:57:46Z</dcterms:modified>
</cp:coreProperties>
</file>